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8" r:id="rId1"/>
  </p:sldMasterIdLst>
  <p:notesMasterIdLst>
    <p:notesMasterId r:id="rId12"/>
  </p:notesMasterIdLst>
  <p:sldIdLst>
    <p:sldId id="257" r:id="rId2"/>
    <p:sldId id="261" r:id="rId3"/>
    <p:sldId id="275" r:id="rId4"/>
    <p:sldId id="272" r:id="rId5"/>
    <p:sldId id="271" r:id="rId6"/>
    <p:sldId id="273" r:id="rId7"/>
    <p:sldId id="274" r:id="rId8"/>
    <p:sldId id="276" r:id="rId9"/>
    <p:sldId id="270" r:id="rId10"/>
    <p:sldId id="27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61B3"/>
    <a:srgbClr val="F47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0385"/>
  </p:normalViewPr>
  <p:slideViewPr>
    <p:cSldViewPr snapToGrid="0" snapToObjects="1">
      <p:cViewPr varScale="1">
        <p:scale>
          <a:sx n="114" d="100"/>
          <a:sy n="114" d="100"/>
        </p:scale>
        <p:origin x="472" y="176"/>
      </p:cViewPr>
      <p:guideLst/>
    </p:cSldViewPr>
  </p:slideViewPr>
  <p:notesTextViewPr>
    <p:cViewPr>
      <p:scale>
        <a:sx n="1" d="1"/>
        <a:sy n="1" d="1"/>
      </p:scale>
      <p:origin x="0" y="-61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84825-7FA0-1248-A037-8599CEC376CD}" type="datetimeFigureOut">
              <a:rPr lang="en-US" smtClean="0"/>
              <a:t>9/18/19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BED05-0611-654F-B5F3-1C9E9DEF0A1A}" type="slidenum">
              <a:rPr lang="en-US" smtClean="0"/>
              <a:t>‹#›</a:t>
            </a:fld>
            <a:endParaRPr lang="en-US"/>
          </a:p>
        </p:txBody>
      </p:sp>
    </p:spTree>
    <p:extLst>
      <p:ext uri="{BB962C8B-B14F-4D97-AF65-F5344CB8AC3E}">
        <p14:creationId xmlns:p14="http://schemas.microsoft.com/office/powerpoint/2010/main" val="1722306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part, machine-generated music is produced not from actual audio but rather some representation such as MIDI sequences or spectrograms. But, the major limitation with this approach is that it either won’t capture certain features like timbre or dynamics, or will produce low quality audio</a:t>
            </a:r>
          </a:p>
          <a:p>
            <a:endParaRPr lang="en-US" dirty="0"/>
          </a:p>
        </p:txBody>
      </p:sp>
      <p:sp>
        <p:nvSpPr>
          <p:cNvPr id="4" name="Slide Number Placeholder 3"/>
          <p:cNvSpPr>
            <a:spLocks noGrp="1"/>
          </p:cNvSpPr>
          <p:nvPr>
            <p:ph type="sldNum" sz="quarter" idx="5"/>
          </p:nvPr>
        </p:nvSpPr>
        <p:spPr/>
        <p:txBody>
          <a:bodyPr/>
          <a:lstStyle/>
          <a:p>
            <a:fld id="{263BED05-0611-654F-B5F3-1C9E9DEF0A1A}" type="slidenum">
              <a:rPr lang="en-US" smtClean="0"/>
              <a:t>2</a:t>
            </a:fld>
            <a:endParaRPr lang="en-US"/>
          </a:p>
        </p:txBody>
      </p:sp>
    </p:spTree>
    <p:extLst>
      <p:ext uri="{BB962C8B-B14F-4D97-AF65-F5344CB8AC3E}">
        <p14:creationId xmlns:p14="http://schemas.microsoft.com/office/powerpoint/2010/main" val="1599067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2400" kern="1200" dirty="0">
                <a:solidFill>
                  <a:schemeClr val="tx1"/>
                </a:solidFill>
                <a:latin typeface="Avenir Medium" panose="02000503020000020003" pitchFamily="2" charset="0"/>
                <a:ea typeface="+mn-ea"/>
                <a:cs typeface="+mn-cs"/>
              </a:rPr>
              <a:t>My objective for this project was to use a recurrent neural network called </a:t>
            </a:r>
            <a:r>
              <a:rPr lang="en-US" sz="2400" kern="1200" dirty="0" err="1">
                <a:solidFill>
                  <a:schemeClr val="tx1"/>
                </a:solidFill>
                <a:latin typeface="Avenir Medium" panose="02000503020000020003" pitchFamily="2" charset="0"/>
                <a:ea typeface="+mn-ea"/>
                <a:cs typeface="+mn-cs"/>
              </a:rPr>
              <a:t>SampleRNN</a:t>
            </a:r>
            <a:r>
              <a:rPr lang="en-US" sz="2400" kern="1200" dirty="0">
                <a:solidFill>
                  <a:schemeClr val="tx1"/>
                </a:solidFill>
                <a:latin typeface="Avenir Medium" panose="02000503020000020003" pitchFamily="2" charset="0"/>
                <a:ea typeface="+mn-ea"/>
                <a:cs typeface="+mn-cs"/>
              </a:rPr>
              <a:t>, which was recently developed to work specifically with raw audio, and thereby retain all those hard-to-represent qualities. </a:t>
            </a:r>
          </a:p>
          <a:p>
            <a:pPr marL="0" indent="0" algn="l">
              <a:buFont typeface="Arial" panose="020B0604020202020204" pitchFamily="34" charset="0"/>
              <a:buNone/>
            </a:pPr>
            <a:endParaRPr lang="en-US" sz="2400" kern="1200" dirty="0">
              <a:solidFill>
                <a:schemeClr val="tx1"/>
              </a:solidFill>
              <a:latin typeface="Avenir Medium" panose="02000503020000020003" pitchFamily="2" charset="0"/>
              <a:ea typeface="+mn-ea"/>
              <a:cs typeface="+mn-cs"/>
            </a:endParaRPr>
          </a:p>
          <a:p>
            <a:pPr marL="0" indent="0" algn="l">
              <a:buFont typeface="Arial" panose="020B0604020202020204" pitchFamily="34" charset="0"/>
              <a:buNone/>
            </a:pPr>
            <a:r>
              <a:rPr lang="en-US" sz="2400" kern="1200" dirty="0">
                <a:solidFill>
                  <a:schemeClr val="tx1"/>
                </a:solidFill>
                <a:latin typeface="Avenir Medium" panose="02000503020000020003" pitchFamily="2" charset="0"/>
                <a:ea typeface="+mn-ea"/>
                <a:cs typeface="+mn-cs"/>
              </a:rPr>
              <a:t>And I wanted to create ambient music because, first of all I listen to it a lot, but also this approach has been demonstrated to produce what you might call ‘music soup’. Here’s an example of that, so this is some output from </a:t>
            </a:r>
            <a:r>
              <a:rPr lang="en-US" sz="2400" kern="1200" dirty="0" err="1">
                <a:solidFill>
                  <a:schemeClr val="tx1"/>
                </a:solidFill>
                <a:latin typeface="Avenir Medium" panose="02000503020000020003" pitchFamily="2" charset="0"/>
                <a:ea typeface="+mn-ea"/>
                <a:cs typeface="+mn-cs"/>
              </a:rPr>
              <a:t>SampleRNN</a:t>
            </a:r>
            <a:r>
              <a:rPr lang="en-US" sz="2400" kern="1200" dirty="0">
                <a:solidFill>
                  <a:schemeClr val="tx1"/>
                </a:solidFill>
                <a:latin typeface="Avenir Medium" panose="02000503020000020003" pitchFamily="2" charset="0"/>
                <a:ea typeface="+mn-ea"/>
                <a:cs typeface="+mn-cs"/>
              </a:rPr>
              <a:t> after it was trained on a Beatles album.</a:t>
            </a:r>
          </a:p>
          <a:p>
            <a:pPr marL="0" indent="0" algn="l">
              <a:buFont typeface="Arial" panose="020B0604020202020204" pitchFamily="34" charset="0"/>
              <a:buNone/>
            </a:pPr>
            <a:endParaRPr lang="en-US" sz="2400" kern="1200" dirty="0">
              <a:solidFill>
                <a:schemeClr val="tx1"/>
              </a:solidFill>
              <a:latin typeface="Avenir Medium" panose="02000503020000020003" pitchFamily="2" charset="0"/>
              <a:ea typeface="+mn-ea"/>
              <a:cs typeface="+mn-cs"/>
            </a:endParaRPr>
          </a:p>
          <a:p>
            <a:pPr marL="0" indent="0" algn="l">
              <a:buFont typeface="Arial" panose="020B0604020202020204" pitchFamily="34" charset="0"/>
              <a:buNone/>
            </a:pPr>
            <a:r>
              <a:rPr lang="en-US" sz="2400" kern="1200" dirty="0">
                <a:solidFill>
                  <a:schemeClr val="tx1"/>
                </a:solidFill>
                <a:latin typeface="Avenir Medium" panose="02000503020000020003" pitchFamily="2" charset="0"/>
                <a:ea typeface="+mn-ea"/>
                <a:cs typeface="+mn-cs"/>
              </a:rPr>
              <a:t>As you can hear, it has a hard time producing something well-structured. So ambient music is ideal because it's pretty unstructured by nature, and so music soup might actually sound good, and hopefully even beautiful</a:t>
            </a:r>
          </a:p>
        </p:txBody>
      </p:sp>
      <p:sp>
        <p:nvSpPr>
          <p:cNvPr id="4" name="Slide Number Placeholder 3"/>
          <p:cNvSpPr>
            <a:spLocks noGrp="1"/>
          </p:cNvSpPr>
          <p:nvPr>
            <p:ph type="sldNum" sz="quarter" idx="5"/>
          </p:nvPr>
        </p:nvSpPr>
        <p:spPr/>
        <p:txBody>
          <a:bodyPr/>
          <a:lstStyle/>
          <a:p>
            <a:fld id="{263BED05-0611-654F-B5F3-1C9E9DEF0A1A}" type="slidenum">
              <a:rPr lang="en-US" smtClean="0"/>
              <a:t>3</a:t>
            </a:fld>
            <a:endParaRPr lang="en-US"/>
          </a:p>
        </p:txBody>
      </p:sp>
    </p:spTree>
    <p:extLst>
      <p:ext uri="{BB962C8B-B14F-4D97-AF65-F5344CB8AC3E}">
        <p14:creationId xmlns:p14="http://schemas.microsoft.com/office/powerpoint/2010/main" val="865848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process, I pulled selected ambient albums from YouTube and converted them to WAV format with a 16 </a:t>
            </a:r>
            <a:r>
              <a:rPr lang="en-US" dirty="0" err="1"/>
              <a:t>KHz</a:t>
            </a:r>
            <a:r>
              <a:rPr lang="en-US" dirty="0"/>
              <a:t> sampling rate.</a:t>
            </a:r>
          </a:p>
          <a:p>
            <a:endParaRPr lang="en-US" dirty="0"/>
          </a:p>
          <a:p>
            <a:r>
              <a:rPr lang="en-US" dirty="0"/>
              <a:t>I then used the </a:t>
            </a:r>
            <a:r>
              <a:rPr lang="en-US" dirty="0" err="1"/>
              <a:t>PyDub</a:t>
            </a:r>
            <a:r>
              <a:rPr lang="en-US" dirty="0"/>
              <a:t> library to cut the albums into 8 second long, overlapping chunks, with about 3000 chunks per album as my training data.</a:t>
            </a:r>
          </a:p>
          <a:p>
            <a:endParaRPr lang="en-US" dirty="0"/>
          </a:p>
          <a:p>
            <a:r>
              <a:rPr lang="en-US" dirty="0"/>
              <a:t>I then trained </a:t>
            </a:r>
            <a:r>
              <a:rPr lang="en-US" dirty="0" err="1"/>
              <a:t>SampleRNN</a:t>
            </a:r>
            <a:r>
              <a:rPr lang="en-US" dirty="0"/>
              <a:t> on individual albums, and as training progressed, I generated new audio at the end of each epoch, and curated the best results</a:t>
            </a:r>
          </a:p>
        </p:txBody>
      </p:sp>
      <p:sp>
        <p:nvSpPr>
          <p:cNvPr id="4" name="Slide Number Placeholder 3"/>
          <p:cNvSpPr>
            <a:spLocks noGrp="1"/>
          </p:cNvSpPr>
          <p:nvPr>
            <p:ph type="sldNum" sz="quarter" idx="5"/>
          </p:nvPr>
        </p:nvSpPr>
        <p:spPr/>
        <p:txBody>
          <a:bodyPr/>
          <a:lstStyle/>
          <a:p>
            <a:fld id="{263BED05-0611-654F-B5F3-1C9E9DEF0A1A}" type="slidenum">
              <a:rPr lang="en-US" smtClean="0"/>
              <a:t>4</a:t>
            </a:fld>
            <a:endParaRPr lang="en-US"/>
          </a:p>
        </p:txBody>
      </p:sp>
    </p:spTree>
    <p:extLst>
      <p:ext uri="{BB962C8B-B14F-4D97-AF65-F5344CB8AC3E}">
        <p14:creationId xmlns:p14="http://schemas.microsoft.com/office/powerpoint/2010/main" val="1322151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listen to some results, how does </a:t>
            </a:r>
            <a:r>
              <a:rPr lang="en-US" dirty="0" err="1"/>
              <a:t>SampleRNN</a:t>
            </a:r>
            <a:r>
              <a:rPr lang="en-US" dirty="0"/>
              <a:t> actually generate new audio?</a:t>
            </a:r>
          </a:p>
          <a:p>
            <a:endParaRPr lang="en-US" dirty="0"/>
          </a:p>
          <a:p>
            <a:r>
              <a:rPr lang="en-US" dirty="0"/>
              <a:t>Well, digital audio is essentially just a sequence of samples, so </a:t>
            </a:r>
            <a:r>
              <a:rPr lang="en-US" dirty="0" err="1"/>
              <a:t>SampleRNN</a:t>
            </a:r>
            <a:r>
              <a:rPr lang="en-US" dirty="0"/>
              <a:t> takes these sequences and generates new ones by predicting one new sample at time conditional on past samples, with the key wrinkle being that each prediction incorporates information from multiple timescales, and this is what helps to capture the inherent structure of music.</a:t>
            </a:r>
          </a:p>
          <a:p>
            <a:endParaRPr lang="en-US" dirty="0"/>
          </a:p>
          <a:p>
            <a:r>
              <a:rPr lang="en-US" dirty="0"/>
              <a:t>In a little more detail, it consists of multiple recurrent neural networks arranged into tiers, which operate on progressively smaller time windows as you move down the hierarchy, and finally at the lowest tier, multi-layer </a:t>
            </a:r>
            <a:r>
              <a:rPr lang="en-US" dirty="0" err="1"/>
              <a:t>perceptrons</a:t>
            </a:r>
            <a:r>
              <a:rPr lang="en-US" dirty="0"/>
              <a:t> operate on the smallest timescale and they incorporate the multi-timescale information into individual sample predictions</a:t>
            </a:r>
          </a:p>
          <a:p>
            <a:endParaRPr lang="en-US" dirty="0"/>
          </a:p>
          <a:p>
            <a:r>
              <a:rPr lang="en-US" dirty="0"/>
              <a:t>So in this fashion, new audio is generated, one sample at a time.</a:t>
            </a:r>
          </a:p>
        </p:txBody>
      </p:sp>
      <p:sp>
        <p:nvSpPr>
          <p:cNvPr id="4" name="Slide Number Placeholder 3"/>
          <p:cNvSpPr>
            <a:spLocks noGrp="1"/>
          </p:cNvSpPr>
          <p:nvPr>
            <p:ph type="sldNum" sz="quarter" idx="5"/>
          </p:nvPr>
        </p:nvSpPr>
        <p:spPr/>
        <p:txBody>
          <a:bodyPr/>
          <a:lstStyle/>
          <a:p>
            <a:fld id="{263BED05-0611-654F-B5F3-1C9E9DEF0A1A}" type="slidenum">
              <a:rPr lang="en-US" smtClean="0"/>
              <a:t>5</a:t>
            </a:fld>
            <a:endParaRPr lang="en-US"/>
          </a:p>
        </p:txBody>
      </p:sp>
    </p:spTree>
    <p:extLst>
      <p:ext uri="{BB962C8B-B14F-4D97-AF65-F5344CB8AC3E}">
        <p14:creationId xmlns:p14="http://schemas.microsoft.com/office/powerpoint/2010/main" val="366194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3BED05-0611-654F-B5F3-1C9E9DEF0A1A}" type="slidenum">
              <a:rPr lang="en-US" smtClean="0"/>
              <a:t>6</a:t>
            </a:fld>
            <a:endParaRPr lang="en-US"/>
          </a:p>
        </p:txBody>
      </p:sp>
    </p:spTree>
    <p:extLst>
      <p:ext uri="{BB962C8B-B14F-4D97-AF65-F5344CB8AC3E}">
        <p14:creationId xmlns:p14="http://schemas.microsoft.com/office/powerpoint/2010/main" val="38057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I’ll play two examples for you from two albums, the first is called Balsams by the artist Chuck Johnson, which sounds like this.</a:t>
            </a:r>
          </a:p>
          <a:p>
            <a:endParaRPr lang="en-US" dirty="0"/>
          </a:p>
          <a:p>
            <a:r>
              <a:rPr lang="en-US" dirty="0"/>
              <a:t>And here’s an example of what the model generated from this album.</a:t>
            </a:r>
          </a:p>
          <a:p>
            <a:endParaRPr lang="en-US" dirty="0"/>
          </a:p>
          <a:p>
            <a:r>
              <a:rPr lang="en-US" dirty="0"/>
              <a:t>So, this is pretty abstract, and I imagine there aren’t a lot of hardcore ambient fans in the room, but I hope you at least agree that the model output captures the character of the original really quite well and even though there is some artifact, it is pretty high quality audio. And it </a:t>
            </a:r>
            <a:r>
              <a:rPr lang="en-US" i="1" dirty="0"/>
              <a:t>is</a:t>
            </a:r>
            <a:r>
              <a:rPr lang="en-US" dirty="0"/>
              <a:t> novel, but it's pretty similar to the original...</a:t>
            </a:r>
          </a:p>
        </p:txBody>
      </p:sp>
      <p:sp>
        <p:nvSpPr>
          <p:cNvPr id="4" name="Slide Number Placeholder 3"/>
          <p:cNvSpPr>
            <a:spLocks noGrp="1"/>
          </p:cNvSpPr>
          <p:nvPr>
            <p:ph type="sldNum" sz="quarter" idx="5"/>
          </p:nvPr>
        </p:nvSpPr>
        <p:spPr/>
        <p:txBody>
          <a:bodyPr/>
          <a:lstStyle/>
          <a:p>
            <a:fld id="{263BED05-0611-654F-B5F3-1C9E9DEF0A1A}" type="slidenum">
              <a:rPr lang="en-US" smtClean="0"/>
              <a:t>7</a:t>
            </a:fld>
            <a:endParaRPr lang="en-US"/>
          </a:p>
        </p:txBody>
      </p:sp>
    </p:spTree>
    <p:extLst>
      <p:ext uri="{BB962C8B-B14F-4D97-AF65-F5344CB8AC3E}">
        <p14:creationId xmlns:p14="http://schemas.microsoft.com/office/powerpoint/2010/main" val="2183717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interest of generating something a little more dynamic I chose this album Electric Counterpoint by Steve Reich, which is a minimalist composition with multiple sections and a lot more temporal variation. Here's an example</a:t>
            </a:r>
          </a:p>
          <a:p>
            <a:endParaRPr lang="en-US" dirty="0"/>
          </a:p>
          <a:p>
            <a:r>
              <a:rPr lang="en-US" dirty="0"/>
              <a:t>And I'll conclude here with the model output, but just to give my opinion, I thought this was much more interesting, it generated something really new and unexpected -- I think there's a certain beauty to it.</a:t>
            </a:r>
          </a:p>
          <a:p>
            <a:endParaRPr lang="en-US" dirty="0"/>
          </a:p>
          <a:p>
            <a:r>
              <a:rPr lang="en-US" dirty="0"/>
              <a:t>And overall, in doing this project I really came to believe that </a:t>
            </a:r>
            <a:r>
              <a:rPr lang="en-US" dirty="0" err="1"/>
              <a:t>SampleRNN</a:t>
            </a:r>
            <a:r>
              <a:rPr lang="en-US" dirty="0"/>
              <a:t> has a lot of potential for machine-generated music in the future, so I'll leave you with this.</a:t>
            </a:r>
          </a:p>
        </p:txBody>
      </p:sp>
      <p:sp>
        <p:nvSpPr>
          <p:cNvPr id="4" name="Slide Number Placeholder 3"/>
          <p:cNvSpPr>
            <a:spLocks noGrp="1"/>
          </p:cNvSpPr>
          <p:nvPr>
            <p:ph type="sldNum" sz="quarter" idx="5"/>
          </p:nvPr>
        </p:nvSpPr>
        <p:spPr/>
        <p:txBody>
          <a:bodyPr/>
          <a:lstStyle/>
          <a:p>
            <a:fld id="{263BED05-0611-654F-B5F3-1C9E9DEF0A1A}" type="slidenum">
              <a:rPr lang="en-US" smtClean="0"/>
              <a:t>8</a:t>
            </a:fld>
            <a:endParaRPr lang="en-US"/>
          </a:p>
        </p:txBody>
      </p:sp>
    </p:spTree>
    <p:extLst>
      <p:ext uri="{BB962C8B-B14F-4D97-AF65-F5344CB8AC3E}">
        <p14:creationId xmlns:p14="http://schemas.microsoft.com/office/powerpoint/2010/main" val="2254708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9F62-BE2A-1846-9296-A7E4ABEA2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F3B1AC-F318-FB4B-9A6E-4CB6AAF230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DC1D8E-E1E1-4B4C-8DD4-CC7249901B76}"/>
              </a:ext>
            </a:extLst>
          </p:cNvPr>
          <p:cNvSpPr>
            <a:spLocks noGrp="1"/>
          </p:cNvSpPr>
          <p:nvPr>
            <p:ph type="dt" sz="half" idx="10"/>
          </p:nvPr>
        </p:nvSpPr>
        <p:spPr/>
        <p:txBody>
          <a:bodyPr/>
          <a:lstStyle/>
          <a:p>
            <a:fld id="{1D898541-1D25-1D4C-A594-8F695838E12B}" type="datetimeFigureOut">
              <a:rPr lang="en-US" smtClean="0"/>
              <a:t>9/18/19</a:t>
            </a:fld>
            <a:endParaRPr lang="en-US"/>
          </a:p>
        </p:txBody>
      </p:sp>
      <p:sp>
        <p:nvSpPr>
          <p:cNvPr id="5" name="Footer Placeholder 4">
            <a:extLst>
              <a:ext uri="{FF2B5EF4-FFF2-40B4-BE49-F238E27FC236}">
                <a16:creationId xmlns:a16="http://schemas.microsoft.com/office/drawing/2014/main" id="{1E235985-036F-4542-8E97-57F3BA6BA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CDDAE-76CE-2940-A666-CF86249290BE}"/>
              </a:ext>
            </a:extLst>
          </p:cNvPr>
          <p:cNvSpPr>
            <a:spLocks noGrp="1"/>
          </p:cNvSpPr>
          <p:nvPr>
            <p:ph type="sldNum" sz="quarter" idx="12"/>
          </p:nvPr>
        </p:nvSpPr>
        <p:spPr/>
        <p:txBody>
          <a:bodyPr/>
          <a:lstStyle/>
          <a:p>
            <a:fld id="{94788D64-09CF-DD4E-B066-5EA0D0526F74}" type="slidenum">
              <a:rPr lang="en-US" smtClean="0"/>
              <a:t>‹#›</a:t>
            </a:fld>
            <a:endParaRPr lang="en-US"/>
          </a:p>
        </p:txBody>
      </p:sp>
    </p:spTree>
    <p:extLst>
      <p:ext uri="{BB962C8B-B14F-4D97-AF65-F5344CB8AC3E}">
        <p14:creationId xmlns:p14="http://schemas.microsoft.com/office/powerpoint/2010/main" val="163360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EFE8-0BF4-3C4B-B12F-3D34099421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1E3A07-2142-9B48-8FCF-B8513C13DDF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6582FE-6030-B24A-BABA-4A30B8C7FB40}"/>
              </a:ext>
            </a:extLst>
          </p:cNvPr>
          <p:cNvSpPr>
            <a:spLocks noGrp="1"/>
          </p:cNvSpPr>
          <p:nvPr>
            <p:ph type="dt" sz="half" idx="10"/>
          </p:nvPr>
        </p:nvSpPr>
        <p:spPr/>
        <p:txBody>
          <a:bodyPr/>
          <a:lstStyle/>
          <a:p>
            <a:fld id="{1D898541-1D25-1D4C-A594-8F695838E12B}" type="datetimeFigureOut">
              <a:rPr lang="en-US" smtClean="0"/>
              <a:t>9/18/19</a:t>
            </a:fld>
            <a:endParaRPr lang="en-US"/>
          </a:p>
        </p:txBody>
      </p:sp>
      <p:sp>
        <p:nvSpPr>
          <p:cNvPr id="5" name="Footer Placeholder 4">
            <a:extLst>
              <a:ext uri="{FF2B5EF4-FFF2-40B4-BE49-F238E27FC236}">
                <a16:creationId xmlns:a16="http://schemas.microsoft.com/office/drawing/2014/main" id="{C2E060C7-21BC-4F4F-8E12-107AD954D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17EEB-6BC9-3E4B-BD56-B2DA18CD5420}"/>
              </a:ext>
            </a:extLst>
          </p:cNvPr>
          <p:cNvSpPr>
            <a:spLocks noGrp="1"/>
          </p:cNvSpPr>
          <p:nvPr>
            <p:ph type="sldNum" sz="quarter" idx="12"/>
          </p:nvPr>
        </p:nvSpPr>
        <p:spPr/>
        <p:txBody>
          <a:bodyPr/>
          <a:lstStyle/>
          <a:p>
            <a:fld id="{94788D64-09CF-DD4E-B066-5EA0D0526F74}" type="slidenum">
              <a:rPr lang="en-US" smtClean="0"/>
              <a:t>‹#›</a:t>
            </a:fld>
            <a:endParaRPr lang="en-US"/>
          </a:p>
        </p:txBody>
      </p:sp>
    </p:spTree>
    <p:extLst>
      <p:ext uri="{BB962C8B-B14F-4D97-AF65-F5344CB8AC3E}">
        <p14:creationId xmlns:p14="http://schemas.microsoft.com/office/powerpoint/2010/main" val="1379566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DC1AB9-BF94-E24B-9D5C-7B4B51A962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53F99C-BAB6-CC47-B37B-45648F622D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2012E6-8032-D941-932B-C1E429A64711}"/>
              </a:ext>
            </a:extLst>
          </p:cNvPr>
          <p:cNvSpPr>
            <a:spLocks noGrp="1"/>
          </p:cNvSpPr>
          <p:nvPr>
            <p:ph type="dt" sz="half" idx="10"/>
          </p:nvPr>
        </p:nvSpPr>
        <p:spPr/>
        <p:txBody>
          <a:bodyPr/>
          <a:lstStyle/>
          <a:p>
            <a:fld id="{1D898541-1D25-1D4C-A594-8F695838E12B}" type="datetimeFigureOut">
              <a:rPr lang="en-US" smtClean="0"/>
              <a:t>9/18/19</a:t>
            </a:fld>
            <a:endParaRPr lang="en-US"/>
          </a:p>
        </p:txBody>
      </p:sp>
      <p:sp>
        <p:nvSpPr>
          <p:cNvPr id="5" name="Footer Placeholder 4">
            <a:extLst>
              <a:ext uri="{FF2B5EF4-FFF2-40B4-BE49-F238E27FC236}">
                <a16:creationId xmlns:a16="http://schemas.microsoft.com/office/drawing/2014/main" id="{0918E386-1138-B144-9E4A-E5481BDEB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C9FF1-24A5-E243-8627-482328A0B612}"/>
              </a:ext>
            </a:extLst>
          </p:cNvPr>
          <p:cNvSpPr>
            <a:spLocks noGrp="1"/>
          </p:cNvSpPr>
          <p:nvPr>
            <p:ph type="sldNum" sz="quarter" idx="12"/>
          </p:nvPr>
        </p:nvSpPr>
        <p:spPr/>
        <p:txBody>
          <a:bodyPr/>
          <a:lstStyle/>
          <a:p>
            <a:fld id="{94788D64-09CF-DD4E-B066-5EA0D0526F74}" type="slidenum">
              <a:rPr lang="en-US" smtClean="0"/>
              <a:t>‹#›</a:t>
            </a:fld>
            <a:endParaRPr lang="en-US"/>
          </a:p>
        </p:txBody>
      </p:sp>
    </p:spTree>
    <p:extLst>
      <p:ext uri="{BB962C8B-B14F-4D97-AF65-F5344CB8AC3E}">
        <p14:creationId xmlns:p14="http://schemas.microsoft.com/office/powerpoint/2010/main" val="424255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992B-5FFD-1242-9D5B-212B5F30C2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C77DE7-82F1-BB4E-8933-8DC30C86D52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37813-9660-524D-ABAD-EC6A6C157504}"/>
              </a:ext>
            </a:extLst>
          </p:cNvPr>
          <p:cNvSpPr>
            <a:spLocks noGrp="1"/>
          </p:cNvSpPr>
          <p:nvPr>
            <p:ph type="dt" sz="half" idx="10"/>
          </p:nvPr>
        </p:nvSpPr>
        <p:spPr/>
        <p:txBody>
          <a:bodyPr/>
          <a:lstStyle/>
          <a:p>
            <a:fld id="{1D898541-1D25-1D4C-A594-8F695838E12B}" type="datetimeFigureOut">
              <a:rPr lang="en-US" smtClean="0"/>
              <a:t>9/18/19</a:t>
            </a:fld>
            <a:endParaRPr lang="en-US"/>
          </a:p>
        </p:txBody>
      </p:sp>
      <p:sp>
        <p:nvSpPr>
          <p:cNvPr id="5" name="Footer Placeholder 4">
            <a:extLst>
              <a:ext uri="{FF2B5EF4-FFF2-40B4-BE49-F238E27FC236}">
                <a16:creationId xmlns:a16="http://schemas.microsoft.com/office/drawing/2014/main" id="{4CC7F566-C742-B542-9A8E-9C08FD362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8B2CD7-1466-604C-9F05-9035A67AF389}"/>
              </a:ext>
            </a:extLst>
          </p:cNvPr>
          <p:cNvSpPr>
            <a:spLocks noGrp="1"/>
          </p:cNvSpPr>
          <p:nvPr>
            <p:ph type="sldNum" sz="quarter" idx="12"/>
          </p:nvPr>
        </p:nvSpPr>
        <p:spPr/>
        <p:txBody>
          <a:bodyPr/>
          <a:lstStyle/>
          <a:p>
            <a:fld id="{94788D64-09CF-DD4E-B066-5EA0D0526F74}" type="slidenum">
              <a:rPr lang="en-US" smtClean="0"/>
              <a:t>‹#›</a:t>
            </a:fld>
            <a:endParaRPr lang="en-US"/>
          </a:p>
        </p:txBody>
      </p:sp>
    </p:spTree>
    <p:extLst>
      <p:ext uri="{BB962C8B-B14F-4D97-AF65-F5344CB8AC3E}">
        <p14:creationId xmlns:p14="http://schemas.microsoft.com/office/powerpoint/2010/main" val="1140840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70A2-FBA8-DF46-AF3E-FD64E4866C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64B677-B571-DA49-AB97-500C62A61F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4A369FA-5D07-5C48-9986-24B4FBF7B79C}"/>
              </a:ext>
            </a:extLst>
          </p:cNvPr>
          <p:cNvSpPr>
            <a:spLocks noGrp="1"/>
          </p:cNvSpPr>
          <p:nvPr>
            <p:ph type="dt" sz="half" idx="10"/>
          </p:nvPr>
        </p:nvSpPr>
        <p:spPr/>
        <p:txBody>
          <a:bodyPr/>
          <a:lstStyle/>
          <a:p>
            <a:fld id="{1D898541-1D25-1D4C-A594-8F695838E12B}" type="datetimeFigureOut">
              <a:rPr lang="en-US" smtClean="0"/>
              <a:t>9/18/19</a:t>
            </a:fld>
            <a:endParaRPr lang="en-US"/>
          </a:p>
        </p:txBody>
      </p:sp>
      <p:sp>
        <p:nvSpPr>
          <p:cNvPr id="5" name="Footer Placeholder 4">
            <a:extLst>
              <a:ext uri="{FF2B5EF4-FFF2-40B4-BE49-F238E27FC236}">
                <a16:creationId xmlns:a16="http://schemas.microsoft.com/office/drawing/2014/main" id="{285B5DE6-642D-DE4F-B11B-F6A8DE28AD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B393B-74C6-2A42-BB9F-4D1A36E1624A}"/>
              </a:ext>
            </a:extLst>
          </p:cNvPr>
          <p:cNvSpPr>
            <a:spLocks noGrp="1"/>
          </p:cNvSpPr>
          <p:nvPr>
            <p:ph type="sldNum" sz="quarter" idx="12"/>
          </p:nvPr>
        </p:nvSpPr>
        <p:spPr/>
        <p:txBody>
          <a:bodyPr/>
          <a:lstStyle/>
          <a:p>
            <a:fld id="{94788D64-09CF-DD4E-B066-5EA0D0526F74}" type="slidenum">
              <a:rPr lang="en-US" smtClean="0"/>
              <a:t>‹#›</a:t>
            </a:fld>
            <a:endParaRPr lang="en-US"/>
          </a:p>
        </p:txBody>
      </p:sp>
    </p:spTree>
    <p:extLst>
      <p:ext uri="{BB962C8B-B14F-4D97-AF65-F5344CB8AC3E}">
        <p14:creationId xmlns:p14="http://schemas.microsoft.com/office/powerpoint/2010/main" val="2074499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AE0F2-B89F-7244-A146-DD5C84F16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98DBF0-DFAE-3447-A26C-0A330C55A7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DC38E-0183-8C4D-A308-343AED1F95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4DE924-884F-6546-A2BF-CD81FBB54F41}"/>
              </a:ext>
            </a:extLst>
          </p:cNvPr>
          <p:cNvSpPr>
            <a:spLocks noGrp="1"/>
          </p:cNvSpPr>
          <p:nvPr>
            <p:ph type="dt" sz="half" idx="10"/>
          </p:nvPr>
        </p:nvSpPr>
        <p:spPr/>
        <p:txBody>
          <a:bodyPr/>
          <a:lstStyle/>
          <a:p>
            <a:fld id="{1D898541-1D25-1D4C-A594-8F695838E12B}" type="datetimeFigureOut">
              <a:rPr lang="en-US" smtClean="0"/>
              <a:t>9/18/19</a:t>
            </a:fld>
            <a:endParaRPr lang="en-US"/>
          </a:p>
        </p:txBody>
      </p:sp>
      <p:sp>
        <p:nvSpPr>
          <p:cNvPr id="6" name="Footer Placeholder 5">
            <a:extLst>
              <a:ext uri="{FF2B5EF4-FFF2-40B4-BE49-F238E27FC236}">
                <a16:creationId xmlns:a16="http://schemas.microsoft.com/office/drawing/2014/main" id="{312CF91E-9B9D-2042-BB04-F113282CC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ED8FC3-784A-A743-9274-4803F85EA16A}"/>
              </a:ext>
            </a:extLst>
          </p:cNvPr>
          <p:cNvSpPr>
            <a:spLocks noGrp="1"/>
          </p:cNvSpPr>
          <p:nvPr>
            <p:ph type="sldNum" sz="quarter" idx="12"/>
          </p:nvPr>
        </p:nvSpPr>
        <p:spPr/>
        <p:txBody>
          <a:bodyPr/>
          <a:lstStyle/>
          <a:p>
            <a:fld id="{94788D64-09CF-DD4E-B066-5EA0D0526F74}" type="slidenum">
              <a:rPr lang="en-US" smtClean="0"/>
              <a:t>‹#›</a:t>
            </a:fld>
            <a:endParaRPr lang="en-US"/>
          </a:p>
        </p:txBody>
      </p:sp>
    </p:spTree>
    <p:extLst>
      <p:ext uri="{BB962C8B-B14F-4D97-AF65-F5344CB8AC3E}">
        <p14:creationId xmlns:p14="http://schemas.microsoft.com/office/powerpoint/2010/main" val="3399873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90250-1D59-F74B-A42D-B6B5DECEB5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6E1F6F-0139-464C-BF45-987691249F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BE57496-17F1-B54B-8195-6CF851C391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8C2889-42AC-964E-9C24-D2C2878B06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A6B704-A416-A848-8CF4-EB85F90500A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F44669-4096-BF42-8881-026DA3C83051}"/>
              </a:ext>
            </a:extLst>
          </p:cNvPr>
          <p:cNvSpPr>
            <a:spLocks noGrp="1"/>
          </p:cNvSpPr>
          <p:nvPr>
            <p:ph type="dt" sz="half" idx="10"/>
          </p:nvPr>
        </p:nvSpPr>
        <p:spPr/>
        <p:txBody>
          <a:bodyPr/>
          <a:lstStyle/>
          <a:p>
            <a:fld id="{1D898541-1D25-1D4C-A594-8F695838E12B}" type="datetimeFigureOut">
              <a:rPr lang="en-US" smtClean="0"/>
              <a:t>9/18/19</a:t>
            </a:fld>
            <a:endParaRPr lang="en-US"/>
          </a:p>
        </p:txBody>
      </p:sp>
      <p:sp>
        <p:nvSpPr>
          <p:cNvPr id="8" name="Footer Placeholder 7">
            <a:extLst>
              <a:ext uri="{FF2B5EF4-FFF2-40B4-BE49-F238E27FC236}">
                <a16:creationId xmlns:a16="http://schemas.microsoft.com/office/drawing/2014/main" id="{C42C4F64-60D1-704E-B13E-E53F75EC63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C428B7-83D5-0B48-8C64-6429861854B2}"/>
              </a:ext>
            </a:extLst>
          </p:cNvPr>
          <p:cNvSpPr>
            <a:spLocks noGrp="1"/>
          </p:cNvSpPr>
          <p:nvPr>
            <p:ph type="sldNum" sz="quarter" idx="12"/>
          </p:nvPr>
        </p:nvSpPr>
        <p:spPr/>
        <p:txBody>
          <a:bodyPr/>
          <a:lstStyle/>
          <a:p>
            <a:fld id="{94788D64-09CF-DD4E-B066-5EA0D0526F74}" type="slidenum">
              <a:rPr lang="en-US" smtClean="0"/>
              <a:t>‹#›</a:t>
            </a:fld>
            <a:endParaRPr lang="en-US"/>
          </a:p>
        </p:txBody>
      </p:sp>
    </p:spTree>
    <p:extLst>
      <p:ext uri="{BB962C8B-B14F-4D97-AF65-F5344CB8AC3E}">
        <p14:creationId xmlns:p14="http://schemas.microsoft.com/office/powerpoint/2010/main" val="305057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235F-A0C9-3A4B-BFF9-23C9F72F40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6D1314-2322-214B-BF99-5037F4673B3E}"/>
              </a:ext>
            </a:extLst>
          </p:cNvPr>
          <p:cNvSpPr>
            <a:spLocks noGrp="1"/>
          </p:cNvSpPr>
          <p:nvPr>
            <p:ph type="dt" sz="half" idx="10"/>
          </p:nvPr>
        </p:nvSpPr>
        <p:spPr/>
        <p:txBody>
          <a:bodyPr/>
          <a:lstStyle/>
          <a:p>
            <a:fld id="{1D898541-1D25-1D4C-A594-8F695838E12B}" type="datetimeFigureOut">
              <a:rPr lang="en-US" smtClean="0"/>
              <a:t>9/18/19</a:t>
            </a:fld>
            <a:endParaRPr lang="en-US"/>
          </a:p>
        </p:txBody>
      </p:sp>
      <p:sp>
        <p:nvSpPr>
          <p:cNvPr id="4" name="Footer Placeholder 3">
            <a:extLst>
              <a:ext uri="{FF2B5EF4-FFF2-40B4-BE49-F238E27FC236}">
                <a16:creationId xmlns:a16="http://schemas.microsoft.com/office/drawing/2014/main" id="{199E6053-0496-7846-81D5-24D675829F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CBE774-3C7A-A941-BE9F-3AFE6DA601FD}"/>
              </a:ext>
            </a:extLst>
          </p:cNvPr>
          <p:cNvSpPr>
            <a:spLocks noGrp="1"/>
          </p:cNvSpPr>
          <p:nvPr>
            <p:ph type="sldNum" sz="quarter" idx="12"/>
          </p:nvPr>
        </p:nvSpPr>
        <p:spPr/>
        <p:txBody>
          <a:bodyPr/>
          <a:lstStyle/>
          <a:p>
            <a:fld id="{94788D64-09CF-DD4E-B066-5EA0D0526F74}" type="slidenum">
              <a:rPr lang="en-US" smtClean="0"/>
              <a:t>‹#›</a:t>
            </a:fld>
            <a:endParaRPr lang="en-US"/>
          </a:p>
        </p:txBody>
      </p:sp>
    </p:spTree>
    <p:extLst>
      <p:ext uri="{BB962C8B-B14F-4D97-AF65-F5344CB8AC3E}">
        <p14:creationId xmlns:p14="http://schemas.microsoft.com/office/powerpoint/2010/main" val="178473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CF55B-B197-CD48-B80A-86665C7A0C7A}"/>
              </a:ext>
            </a:extLst>
          </p:cNvPr>
          <p:cNvSpPr>
            <a:spLocks noGrp="1"/>
          </p:cNvSpPr>
          <p:nvPr>
            <p:ph type="dt" sz="half" idx="10"/>
          </p:nvPr>
        </p:nvSpPr>
        <p:spPr/>
        <p:txBody>
          <a:bodyPr/>
          <a:lstStyle/>
          <a:p>
            <a:fld id="{1D898541-1D25-1D4C-A594-8F695838E12B}" type="datetimeFigureOut">
              <a:rPr lang="en-US" smtClean="0"/>
              <a:t>9/18/19</a:t>
            </a:fld>
            <a:endParaRPr lang="en-US"/>
          </a:p>
        </p:txBody>
      </p:sp>
      <p:sp>
        <p:nvSpPr>
          <p:cNvPr id="3" name="Footer Placeholder 2">
            <a:extLst>
              <a:ext uri="{FF2B5EF4-FFF2-40B4-BE49-F238E27FC236}">
                <a16:creationId xmlns:a16="http://schemas.microsoft.com/office/drawing/2014/main" id="{04BC2421-3EF2-894B-B342-D66DC9A5E1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0FA2E5-68D2-1D49-AFC9-F02705E48139}"/>
              </a:ext>
            </a:extLst>
          </p:cNvPr>
          <p:cNvSpPr>
            <a:spLocks noGrp="1"/>
          </p:cNvSpPr>
          <p:nvPr>
            <p:ph type="sldNum" sz="quarter" idx="12"/>
          </p:nvPr>
        </p:nvSpPr>
        <p:spPr/>
        <p:txBody>
          <a:bodyPr/>
          <a:lstStyle/>
          <a:p>
            <a:fld id="{94788D64-09CF-DD4E-B066-5EA0D0526F74}" type="slidenum">
              <a:rPr lang="en-US" smtClean="0"/>
              <a:t>‹#›</a:t>
            </a:fld>
            <a:endParaRPr lang="en-US"/>
          </a:p>
        </p:txBody>
      </p:sp>
    </p:spTree>
    <p:extLst>
      <p:ext uri="{BB962C8B-B14F-4D97-AF65-F5344CB8AC3E}">
        <p14:creationId xmlns:p14="http://schemas.microsoft.com/office/powerpoint/2010/main" val="377065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AF32-4A92-E048-A1C1-503D1047CC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928737-FF83-3A4D-8C3D-A38206F76F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B467F1-CCBD-3A44-B29D-38B58E074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5B757A-ADF9-4947-86EC-93F850FDE347}"/>
              </a:ext>
            </a:extLst>
          </p:cNvPr>
          <p:cNvSpPr>
            <a:spLocks noGrp="1"/>
          </p:cNvSpPr>
          <p:nvPr>
            <p:ph type="dt" sz="half" idx="10"/>
          </p:nvPr>
        </p:nvSpPr>
        <p:spPr/>
        <p:txBody>
          <a:bodyPr/>
          <a:lstStyle/>
          <a:p>
            <a:fld id="{1D898541-1D25-1D4C-A594-8F695838E12B}" type="datetimeFigureOut">
              <a:rPr lang="en-US" smtClean="0"/>
              <a:t>9/18/19</a:t>
            </a:fld>
            <a:endParaRPr lang="en-US"/>
          </a:p>
        </p:txBody>
      </p:sp>
      <p:sp>
        <p:nvSpPr>
          <p:cNvPr id="6" name="Footer Placeholder 5">
            <a:extLst>
              <a:ext uri="{FF2B5EF4-FFF2-40B4-BE49-F238E27FC236}">
                <a16:creationId xmlns:a16="http://schemas.microsoft.com/office/drawing/2014/main" id="{DCC33CAE-4BC3-5A4D-919F-F3C7D93EC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70BFC-1C9F-0C44-A940-01735E34F798}"/>
              </a:ext>
            </a:extLst>
          </p:cNvPr>
          <p:cNvSpPr>
            <a:spLocks noGrp="1"/>
          </p:cNvSpPr>
          <p:nvPr>
            <p:ph type="sldNum" sz="quarter" idx="12"/>
          </p:nvPr>
        </p:nvSpPr>
        <p:spPr/>
        <p:txBody>
          <a:bodyPr/>
          <a:lstStyle/>
          <a:p>
            <a:fld id="{94788D64-09CF-DD4E-B066-5EA0D0526F74}" type="slidenum">
              <a:rPr lang="en-US" smtClean="0"/>
              <a:t>‹#›</a:t>
            </a:fld>
            <a:endParaRPr lang="en-US"/>
          </a:p>
        </p:txBody>
      </p:sp>
    </p:spTree>
    <p:extLst>
      <p:ext uri="{BB962C8B-B14F-4D97-AF65-F5344CB8AC3E}">
        <p14:creationId xmlns:p14="http://schemas.microsoft.com/office/powerpoint/2010/main" val="1842388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5AD0-37A9-6641-9957-BF23D39C4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63743B-19E8-0749-8C92-0894F7EFA4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81C491-9B9A-7F4F-85A0-DC69A29C0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50C4F6-6CC8-B341-8D49-E27CA5871C0F}"/>
              </a:ext>
            </a:extLst>
          </p:cNvPr>
          <p:cNvSpPr>
            <a:spLocks noGrp="1"/>
          </p:cNvSpPr>
          <p:nvPr>
            <p:ph type="dt" sz="half" idx="10"/>
          </p:nvPr>
        </p:nvSpPr>
        <p:spPr/>
        <p:txBody>
          <a:bodyPr/>
          <a:lstStyle/>
          <a:p>
            <a:fld id="{1D898541-1D25-1D4C-A594-8F695838E12B}" type="datetimeFigureOut">
              <a:rPr lang="en-US" smtClean="0"/>
              <a:t>9/18/19</a:t>
            </a:fld>
            <a:endParaRPr lang="en-US"/>
          </a:p>
        </p:txBody>
      </p:sp>
      <p:sp>
        <p:nvSpPr>
          <p:cNvPr id="6" name="Footer Placeholder 5">
            <a:extLst>
              <a:ext uri="{FF2B5EF4-FFF2-40B4-BE49-F238E27FC236}">
                <a16:creationId xmlns:a16="http://schemas.microsoft.com/office/drawing/2014/main" id="{187815D2-E98C-F54F-A08A-EA84AD5CE4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669B4C-475C-3040-8911-9018FE56C452}"/>
              </a:ext>
            </a:extLst>
          </p:cNvPr>
          <p:cNvSpPr>
            <a:spLocks noGrp="1"/>
          </p:cNvSpPr>
          <p:nvPr>
            <p:ph type="sldNum" sz="quarter" idx="12"/>
          </p:nvPr>
        </p:nvSpPr>
        <p:spPr/>
        <p:txBody>
          <a:bodyPr/>
          <a:lstStyle/>
          <a:p>
            <a:fld id="{94788D64-09CF-DD4E-B066-5EA0D0526F74}" type="slidenum">
              <a:rPr lang="en-US" smtClean="0"/>
              <a:t>‹#›</a:t>
            </a:fld>
            <a:endParaRPr lang="en-US"/>
          </a:p>
        </p:txBody>
      </p:sp>
    </p:spTree>
    <p:extLst>
      <p:ext uri="{BB962C8B-B14F-4D97-AF65-F5344CB8AC3E}">
        <p14:creationId xmlns:p14="http://schemas.microsoft.com/office/powerpoint/2010/main" val="102482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49000">
              <a:schemeClr val="accent1">
                <a:lumMod val="50000"/>
              </a:schemeClr>
            </a:gs>
            <a:gs pos="64000">
              <a:schemeClr val="accent1">
                <a:lumMod val="50000"/>
              </a:schemeClr>
            </a:gs>
            <a:gs pos="100000">
              <a:schemeClr val="tx2">
                <a:lumMod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F80469-BE92-C64A-A55D-05F1E2E9FC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ABD62A-7352-E849-9AD6-07BABF202F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65486-0349-604E-AB84-9BB12C04F8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98541-1D25-1D4C-A594-8F695838E12B}" type="datetimeFigureOut">
              <a:rPr lang="en-US" smtClean="0"/>
              <a:t>9/18/19</a:t>
            </a:fld>
            <a:endParaRPr lang="en-US"/>
          </a:p>
        </p:txBody>
      </p:sp>
      <p:sp>
        <p:nvSpPr>
          <p:cNvPr id="5" name="Footer Placeholder 4">
            <a:extLst>
              <a:ext uri="{FF2B5EF4-FFF2-40B4-BE49-F238E27FC236}">
                <a16:creationId xmlns:a16="http://schemas.microsoft.com/office/drawing/2014/main" id="{0D307F39-7260-6243-9EFA-5D98154AB3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99FCA7-3754-404C-95FA-64176FF29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88D64-09CF-DD4E-B066-5EA0D0526F74}" type="slidenum">
              <a:rPr lang="en-US" smtClean="0"/>
              <a:t>‹#›</a:t>
            </a:fld>
            <a:endParaRPr lang="en-US"/>
          </a:p>
        </p:txBody>
      </p:sp>
    </p:spTree>
    <p:extLst>
      <p:ext uri="{BB962C8B-B14F-4D97-AF65-F5344CB8AC3E}">
        <p14:creationId xmlns:p14="http://schemas.microsoft.com/office/powerpoint/2010/main" val="343894906"/>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jpg"/><Relationship Id="rId11" Type="http://schemas.openxmlformats.org/officeDocument/2006/relationships/image" Target="../media/image15.png"/><Relationship Id="rId5" Type="http://schemas.openxmlformats.org/officeDocument/2006/relationships/image" Target="../media/image10.jpg"/><Relationship Id="rId10" Type="http://schemas.openxmlformats.org/officeDocument/2006/relationships/image" Target="../media/image14.png"/><Relationship Id="rId4" Type="http://schemas.openxmlformats.org/officeDocument/2006/relationships/image" Target="../media/image9.jpeg"/><Relationship Id="rId9" Type="http://schemas.openxmlformats.org/officeDocument/2006/relationships/image" Target="../media/image5.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3.wav"/><Relationship Id="rId7" Type="http://schemas.openxmlformats.org/officeDocument/2006/relationships/image" Target="../media/image10.jp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audio" Target="../media/media3.wav"/></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5.wav"/><Relationship Id="rId7" Type="http://schemas.openxmlformats.org/officeDocument/2006/relationships/image" Target="../media/image11.jp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audio" Target="../media/media5.wav"/></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23F6-C3D9-C84E-A95E-E8C697851EA4}"/>
              </a:ext>
            </a:extLst>
          </p:cNvPr>
          <p:cNvSpPr>
            <a:spLocks noGrp="1"/>
          </p:cNvSpPr>
          <p:nvPr>
            <p:ph type="ctrTitle"/>
          </p:nvPr>
        </p:nvSpPr>
        <p:spPr>
          <a:xfrm>
            <a:off x="114300" y="-1014414"/>
            <a:ext cx="7143748" cy="3186114"/>
          </a:xfrm>
        </p:spPr>
        <p:txBody>
          <a:bodyPr>
            <a:normAutofit/>
          </a:bodyPr>
          <a:lstStyle/>
          <a:p>
            <a:pPr algn="l"/>
            <a:r>
              <a:rPr lang="en-US" sz="4400" dirty="0">
                <a:solidFill>
                  <a:schemeClr val="bg1"/>
                </a:solidFill>
                <a:latin typeface="Avenir Medium" panose="02000503020000020003" pitchFamily="2" charset="0"/>
              </a:rPr>
              <a:t>Generating Ambient Music From Raw Audio Using Neural Networks</a:t>
            </a:r>
          </a:p>
        </p:txBody>
      </p:sp>
      <p:sp>
        <p:nvSpPr>
          <p:cNvPr id="3" name="Subtitle 2">
            <a:extLst>
              <a:ext uri="{FF2B5EF4-FFF2-40B4-BE49-F238E27FC236}">
                <a16:creationId xmlns:a16="http://schemas.microsoft.com/office/drawing/2014/main" id="{75D5AEFC-1D44-164C-92BA-DAFD2A5C690C}"/>
              </a:ext>
            </a:extLst>
          </p:cNvPr>
          <p:cNvSpPr>
            <a:spLocks noGrp="1"/>
          </p:cNvSpPr>
          <p:nvPr>
            <p:ph type="subTitle" idx="1"/>
          </p:nvPr>
        </p:nvSpPr>
        <p:spPr>
          <a:xfrm>
            <a:off x="3529013" y="4873625"/>
            <a:ext cx="9144000" cy="1655762"/>
          </a:xfrm>
        </p:spPr>
        <p:txBody>
          <a:bodyPr>
            <a:normAutofit/>
          </a:bodyPr>
          <a:lstStyle/>
          <a:p>
            <a:r>
              <a:rPr lang="en-US" sz="2800" dirty="0">
                <a:solidFill>
                  <a:schemeClr val="bg1"/>
                </a:solidFill>
                <a:latin typeface="Avenir Medium" panose="02000503020000020003" pitchFamily="2" charset="0"/>
                <a:ea typeface="+mj-ea"/>
                <a:cs typeface="+mj-cs"/>
              </a:rPr>
              <a:t>Timothy Meehan</a:t>
            </a:r>
          </a:p>
          <a:p>
            <a:r>
              <a:rPr lang="en-US" sz="2800" dirty="0">
                <a:solidFill>
                  <a:schemeClr val="bg1"/>
                </a:solidFill>
                <a:latin typeface="Avenir Medium" panose="02000503020000020003" pitchFamily="2" charset="0"/>
                <a:ea typeface="+mj-ea"/>
                <a:cs typeface="+mj-cs"/>
              </a:rPr>
              <a:t>9/19/19</a:t>
            </a:r>
          </a:p>
        </p:txBody>
      </p:sp>
    </p:spTree>
    <p:extLst>
      <p:ext uri="{BB962C8B-B14F-4D97-AF65-F5344CB8AC3E}">
        <p14:creationId xmlns:p14="http://schemas.microsoft.com/office/powerpoint/2010/main" val="1097001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ubtitle 2">
            <a:extLst>
              <a:ext uri="{FF2B5EF4-FFF2-40B4-BE49-F238E27FC236}">
                <a16:creationId xmlns:a16="http://schemas.microsoft.com/office/drawing/2014/main" id="{377FCBF9-9CE0-7646-B87D-DBD9CD2CDF4B}"/>
              </a:ext>
            </a:extLst>
          </p:cNvPr>
          <p:cNvSpPr>
            <a:spLocks noGrp="1"/>
          </p:cNvSpPr>
          <p:nvPr>
            <p:ph type="subTitle" idx="1"/>
          </p:nvPr>
        </p:nvSpPr>
        <p:spPr>
          <a:xfrm>
            <a:off x="1524000" y="167480"/>
            <a:ext cx="9144000" cy="726486"/>
          </a:xfrm>
        </p:spPr>
        <p:txBody>
          <a:bodyPr>
            <a:noAutofit/>
          </a:bodyPr>
          <a:lstStyle/>
          <a:p>
            <a:r>
              <a:rPr lang="en-US" sz="4800" dirty="0">
                <a:latin typeface="Avenir Medium" panose="02000503020000020003" pitchFamily="2" charset="0"/>
                <a:ea typeface="+mj-ea"/>
                <a:cs typeface="+mj-cs"/>
              </a:rPr>
              <a:t>Conclusions</a:t>
            </a:r>
          </a:p>
        </p:txBody>
      </p:sp>
      <p:sp>
        <p:nvSpPr>
          <p:cNvPr id="5" name="TextBox 4">
            <a:extLst>
              <a:ext uri="{FF2B5EF4-FFF2-40B4-BE49-F238E27FC236}">
                <a16:creationId xmlns:a16="http://schemas.microsoft.com/office/drawing/2014/main" id="{63CF5B9F-BF55-554D-B56B-46F0E375DEC4}"/>
              </a:ext>
            </a:extLst>
          </p:cNvPr>
          <p:cNvSpPr txBox="1"/>
          <p:nvPr/>
        </p:nvSpPr>
        <p:spPr>
          <a:xfrm>
            <a:off x="893135" y="1105786"/>
            <a:ext cx="10334846" cy="2246769"/>
          </a:xfrm>
          <a:prstGeom prst="rect">
            <a:avLst/>
          </a:prstGeom>
          <a:noFill/>
        </p:spPr>
        <p:txBody>
          <a:bodyPr wrap="square" rtlCol="0">
            <a:spAutoFit/>
          </a:bodyPr>
          <a:lstStyle/>
          <a:p>
            <a:pPr marL="285750" indent="-285750">
              <a:buFont typeface="Arial" panose="020B0604020202020204" pitchFamily="34" charset="0"/>
              <a:buChar char="•"/>
            </a:pPr>
            <a:endParaRPr lang="en-US" sz="2800" dirty="0">
              <a:latin typeface="Avenir Roman" panose="02000503020000020003" pitchFamily="2" charset="0"/>
            </a:endParaRPr>
          </a:p>
          <a:p>
            <a:pPr lvl="1"/>
            <a:endParaRPr lang="en-US" sz="2800" dirty="0">
              <a:latin typeface="Avenir Roman" panose="02000503020000020003" pitchFamily="2" charset="0"/>
            </a:endParaRPr>
          </a:p>
          <a:p>
            <a:pPr marL="742950" lvl="1" indent="-285750">
              <a:buFont typeface="Arial" panose="020B0604020202020204" pitchFamily="34" charset="0"/>
              <a:buChar char="•"/>
            </a:pPr>
            <a:endParaRPr lang="en-US" sz="2800" dirty="0">
              <a:latin typeface="Avenir Roman" panose="02000503020000020003" pitchFamily="2" charset="0"/>
            </a:endParaRPr>
          </a:p>
          <a:p>
            <a:pPr marL="742950" lvl="1" indent="-285750">
              <a:buFont typeface="Arial" panose="020B0604020202020204" pitchFamily="34" charset="0"/>
              <a:buChar char="•"/>
            </a:pPr>
            <a:endParaRPr lang="en-US" sz="2800" dirty="0">
              <a:latin typeface="Avenir Roman" panose="02000503020000020003" pitchFamily="2" charset="0"/>
            </a:endParaRPr>
          </a:p>
          <a:p>
            <a:pPr marL="742950" lvl="1" indent="-285750">
              <a:buFont typeface="Arial" panose="020B0604020202020204" pitchFamily="34" charset="0"/>
              <a:buChar char="•"/>
            </a:pPr>
            <a:endParaRPr lang="en-US" sz="2800" dirty="0">
              <a:latin typeface="Avenir Roman" panose="02000503020000020003" pitchFamily="2" charset="0"/>
            </a:endParaRPr>
          </a:p>
        </p:txBody>
      </p:sp>
      <p:pic>
        <p:nvPicPr>
          <p:cNvPr id="6" name="Picture 5">
            <a:extLst>
              <a:ext uri="{FF2B5EF4-FFF2-40B4-BE49-F238E27FC236}">
                <a16:creationId xmlns:a16="http://schemas.microsoft.com/office/drawing/2014/main" id="{27994162-5F8F-BA49-AC91-A5386708B091}"/>
              </a:ext>
            </a:extLst>
          </p:cNvPr>
          <p:cNvPicPr>
            <a:picLocks noChangeAspect="1"/>
          </p:cNvPicPr>
          <p:nvPr/>
        </p:nvPicPr>
        <p:blipFill>
          <a:blip r:embed="rId2"/>
          <a:stretch>
            <a:fillRect/>
          </a:stretch>
        </p:blipFill>
        <p:spPr>
          <a:xfrm>
            <a:off x="2921000" y="1105786"/>
            <a:ext cx="6350000" cy="5232400"/>
          </a:xfrm>
          <a:prstGeom prst="rect">
            <a:avLst/>
          </a:prstGeom>
        </p:spPr>
      </p:pic>
    </p:spTree>
    <p:extLst>
      <p:ext uri="{BB962C8B-B14F-4D97-AF65-F5344CB8AC3E}">
        <p14:creationId xmlns:p14="http://schemas.microsoft.com/office/powerpoint/2010/main" val="3453104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ubtitle 2">
            <a:extLst>
              <a:ext uri="{FF2B5EF4-FFF2-40B4-BE49-F238E27FC236}">
                <a16:creationId xmlns:a16="http://schemas.microsoft.com/office/drawing/2014/main" id="{41D95847-753E-4543-8A95-2E5F242FA3A0}"/>
              </a:ext>
            </a:extLst>
          </p:cNvPr>
          <p:cNvSpPr>
            <a:spLocks noGrp="1"/>
          </p:cNvSpPr>
          <p:nvPr>
            <p:ph type="subTitle" idx="1"/>
          </p:nvPr>
        </p:nvSpPr>
        <p:spPr>
          <a:xfrm>
            <a:off x="457199" y="210344"/>
            <a:ext cx="11287125" cy="818356"/>
          </a:xfrm>
        </p:spPr>
        <p:txBody>
          <a:bodyPr>
            <a:normAutofit fontScale="92500"/>
          </a:bodyPr>
          <a:lstStyle/>
          <a:p>
            <a:r>
              <a:rPr lang="en-US" sz="3600" dirty="0">
                <a:solidFill>
                  <a:schemeClr val="bg1"/>
                </a:solidFill>
                <a:latin typeface="Avenir Medium" panose="02000503020000020003" pitchFamily="2" charset="0"/>
                <a:ea typeface="+mj-ea"/>
                <a:cs typeface="+mj-cs"/>
              </a:rPr>
              <a:t>Representational Approach to Machine-Generated Music</a:t>
            </a:r>
          </a:p>
        </p:txBody>
      </p:sp>
      <p:pic>
        <p:nvPicPr>
          <p:cNvPr id="6" name="Picture 5">
            <a:extLst>
              <a:ext uri="{FF2B5EF4-FFF2-40B4-BE49-F238E27FC236}">
                <a16:creationId xmlns:a16="http://schemas.microsoft.com/office/drawing/2014/main" id="{E464CC99-BD85-FF4B-B55A-3B94DBD6B27D}"/>
              </a:ext>
            </a:extLst>
          </p:cNvPr>
          <p:cNvPicPr>
            <a:picLocks noChangeAspect="1"/>
          </p:cNvPicPr>
          <p:nvPr/>
        </p:nvPicPr>
        <p:blipFill>
          <a:blip r:embed="rId3"/>
          <a:stretch>
            <a:fillRect/>
          </a:stretch>
        </p:blipFill>
        <p:spPr>
          <a:xfrm>
            <a:off x="704787" y="1118344"/>
            <a:ext cx="2569170" cy="1828800"/>
          </a:xfrm>
          <a:prstGeom prst="rect">
            <a:avLst/>
          </a:prstGeom>
        </p:spPr>
      </p:pic>
      <p:cxnSp>
        <p:nvCxnSpPr>
          <p:cNvPr id="16" name="Straight Arrow Connector 15">
            <a:extLst>
              <a:ext uri="{FF2B5EF4-FFF2-40B4-BE49-F238E27FC236}">
                <a16:creationId xmlns:a16="http://schemas.microsoft.com/office/drawing/2014/main" id="{2E024F6F-0BF3-6042-A0F7-7291668FF4A3}"/>
              </a:ext>
            </a:extLst>
          </p:cNvPr>
          <p:cNvCxnSpPr>
            <a:cxnSpLocks/>
          </p:cNvCxnSpPr>
          <p:nvPr/>
        </p:nvCxnSpPr>
        <p:spPr>
          <a:xfrm rot="16200000">
            <a:off x="3820564" y="2946664"/>
            <a:ext cx="0" cy="53863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14C027D-9A92-7041-9421-769D059ACA03}"/>
              </a:ext>
            </a:extLst>
          </p:cNvPr>
          <p:cNvCxnSpPr>
            <a:cxnSpLocks/>
          </p:cNvCxnSpPr>
          <p:nvPr/>
        </p:nvCxnSpPr>
        <p:spPr>
          <a:xfrm rot="16200000">
            <a:off x="7077677" y="2936294"/>
            <a:ext cx="0" cy="53863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F7CD4CE6-1183-9049-B197-6417E2B624BD}"/>
              </a:ext>
            </a:extLst>
          </p:cNvPr>
          <p:cNvSpPr txBox="1">
            <a:spLocks/>
          </p:cNvSpPr>
          <p:nvPr/>
        </p:nvSpPr>
        <p:spPr>
          <a:xfrm>
            <a:off x="6808357" y="2953248"/>
            <a:ext cx="3122337" cy="95773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Avenir Medium" panose="02000503020000020003" pitchFamily="2" charset="0"/>
                <a:ea typeface="+mj-ea"/>
                <a:cs typeface="+mj-cs"/>
              </a:rPr>
              <a:t>Novel </a:t>
            </a:r>
          </a:p>
          <a:p>
            <a:r>
              <a:rPr lang="en-US" dirty="0">
                <a:solidFill>
                  <a:schemeClr val="bg1"/>
                </a:solidFill>
                <a:latin typeface="Avenir Medium" panose="02000503020000020003" pitchFamily="2" charset="0"/>
                <a:ea typeface="+mj-ea"/>
                <a:cs typeface="+mj-cs"/>
              </a:rPr>
              <a:t>Representation</a:t>
            </a:r>
          </a:p>
        </p:txBody>
      </p:sp>
      <p:sp>
        <p:nvSpPr>
          <p:cNvPr id="29" name="Subtitle 2">
            <a:extLst>
              <a:ext uri="{FF2B5EF4-FFF2-40B4-BE49-F238E27FC236}">
                <a16:creationId xmlns:a16="http://schemas.microsoft.com/office/drawing/2014/main" id="{1A4983D2-0008-B241-9F20-FCE0CABDAF66}"/>
              </a:ext>
            </a:extLst>
          </p:cNvPr>
          <p:cNvSpPr txBox="1">
            <a:spLocks/>
          </p:cNvSpPr>
          <p:nvPr/>
        </p:nvSpPr>
        <p:spPr>
          <a:xfrm>
            <a:off x="4089884" y="4641627"/>
            <a:ext cx="7400924" cy="21545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000" dirty="0">
                <a:solidFill>
                  <a:schemeClr val="bg1"/>
                </a:solidFill>
                <a:latin typeface="Avenir Medium" panose="02000503020000020003" pitchFamily="2" charset="0"/>
                <a:ea typeface="+mj-ea"/>
                <a:cs typeface="+mj-cs"/>
              </a:rPr>
              <a:t>Limitations </a:t>
            </a:r>
          </a:p>
          <a:p>
            <a:pPr marL="800100" lvl="1" indent="-342900" algn="l">
              <a:lnSpc>
                <a:spcPct val="150000"/>
              </a:lnSpc>
              <a:buFont typeface="Arial" panose="020B0604020202020204" pitchFamily="34" charset="0"/>
              <a:buChar char="•"/>
            </a:pPr>
            <a:r>
              <a:rPr lang="en-US" sz="2600" dirty="0">
                <a:solidFill>
                  <a:schemeClr val="bg1"/>
                </a:solidFill>
                <a:latin typeface="Avenir Medium" panose="02000503020000020003" pitchFamily="2" charset="0"/>
                <a:ea typeface="+mj-ea"/>
                <a:cs typeface="+mj-cs"/>
              </a:rPr>
              <a:t>Captures timbre and dynamics poorly</a:t>
            </a:r>
          </a:p>
          <a:p>
            <a:pPr marL="800100" lvl="1" indent="-342900" algn="l">
              <a:lnSpc>
                <a:spcPct val="150000"/>
              </a:lnSpc>
              <a:buFont typeface="Arial" panose="020B0604020202020204" pitchFamily="34" charset="0"/>
              <a:buChar char="•"/>
            </a:pPr>
            <a:r>
              <a:rPr lang="en-US" sz="2600" dirty="0">
                <a:solidFill>
                  <a:schemeClr val="bg1"/>
                </a:solidFill>
                <a:latin typeface="Avenir Medium" panose="02000503020000020003" pitchFamily="2" charset="0"/>
                <a:ea typeface="+mj-ea"/>
                <a:cs typeface="+mj-cs"/>
              </a:rPr>
              <a:t>Degrades audio quality</a:t>
            </a:r>
          </a:p>
          <a:p>
            <a:endParaRPr lang="en-US" i="1" dirty="0">
              <a:latin typeface="Avenir Medium" panose="02000503020000020003" pitchFamily="2" charset="0"/>
              <a:ea typeface="+mj-ea"/>
              <a:cs typeface="+mj-cs"/>
            </a:endParaRPr>
          </a:p>
        </p:txBody>
      </p:sp>
      <p:pic>
        <p:nvPicPr>
          <p:cNvPr id="13" name="Picture 12">
            <a:extLst>
              <a:ext uri="{FF2B5EF4-FFF2-40B4-BE49-F238E27FC236}">
                <a16:creationId xmlns:a16="http://schemas.microsoft.com/office/drawing/2014/main" id="{EC8164C7-F69F-2745-8FB9-8B3A13F7B807}"/>
              </a:ext>
            </a:extLst>
          </p:cNvPr>
          <p:cNvPicPr>
            <a:picLocks noChangeAspect="1"/>
          </p:cNvPicPr>
          <p:nvPr/>
        </p:nvPicPr>
        <p:blipFill>
          <a:blip r:embed="rId4"/>
          <a:stretch>
            <a:fillRect/>
          </a:stretch>
        </p:blipFill>
        <p:spPr>
          <a:xfrm>
            <a:off x="4254817" y="2445007"/>
            <a:ext cx="2370779" cy="1667085"/>
          </a:xfrm>
          <a:prstGeom prst="rect">
            <a:avLst/>
          </a:prstGeom>
        </p:spPr>
      </p:pic>
      <p:pic>
        <p:nvPicPr>
          <p:cNvPr id="3" name="Picture 2">
            <a:extLst>
              <a:ext uri="{FF2B5EF4-FFF2-40B4-BE49-F238E27FC236}">
                <a16:creationId xmlns:a16="http://schemas.microsoft.com/office/drawing/2014/main" id="{4233F4C5-229A-E34F-91DD-C128227541FC}"/>
              </a:ext>
            </a:extLst>
          </p:cNvPr>
          <p:cNvPicPr>
            <a:picLocks noChangeAspect="1"/>
          </p:cNvPicPr>
          <p:nvPr/>
        </p:nvPicPr>
        <p:blipFill rotWithShape="1">
          <a:blip r:embed="rId5"/>
          <a:srcRect r="23673"/>
          <a:stretch/>
        </p:blipFill>
        <p:spPr>
          <a:xfrm>
            <a:off x="702230" y="3414086"/>
            <a:ext cx="2571727" cy="1828800"/>
          </a:xfrm>
          <a:prstGeom prst="rect">
            <a:avLst/>
          </a:prstGeom>
        </p:spPr>
      </p:pic>
      <p:pic>
        <p:nvPicPr>
          <p:cNvPr id="7" name="Picture 6">
            <a:extLst>
              <a:ext uri="{FF2B5EF4-FFF2-40B4-BE49-F238E27FC236}">
                <a16:creationId xmlns:a16="http://schemas.microsoft.com/office/drawing/2014/main" id="{F787B0E4-0207-7D4C-99E4-7CB131A59492}"/>
              </a:ext>
            </a:extLst>
          </p:cNvPr>
          <p:cNvPicPr>
            <a:picLocks noChangeAspect="1"/>
          </p:cNvPicPr>
          <p:nvPr/>
        </p:nvPicPr>
        <p:blipFill rotWithShape="1">
          <a:blip r:embed="rId6"/>
          <a:srcRect r="62633"/>
          <a:stretch/>
        </p:blipFill>
        <p:spPr>
          <a:xfrm>
            <a:off x="10002498" y="2419013"/>
            <a:ext cx="1779588" cy="1719072"/>
          </a:xfrm>
          <a:prstGeom prst="rect">
            <a:avLst/>
          </a:prstGeom>
        </p:spPr>
      </p:pic>
      <p:cxnSp>
        <p:nvCxnSpPr>
          <p:cNvPr id="22" name="Straight Arrow Connector 21">
            <a:extLst>
              <a:ext uri="{FF2B5EF4-FFF2-40B4-BE49-F238E27FC236}">
                <a16:creationId xmlns:a16="http://schemas.microsoft.com/office/drawing/2014/main" id="{2989BB7F-7D9E-1248-B7F0-00B1D69D5B7F}"/>
              </a:ext>
            </a:extLst>
          </p:cNvPr>
          <p:cNvCxnSpPr>
            <a:cxnSpLocks/>
          </p:cNvCxnSpPr>
          <p:nvPr/>
        </p:nvCxnSpPr>
        <p:spPr>
          <a:xfrm rot="16200000">
            <a:off x="9587193" y="2955899"/>
            <a:ext cx="0" cy="53863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Subtitle 2">
            <a:extLst>
              <a:ext uri="{FF2B5EF4-FFF2-40B4-BE49-F238E27FC236}">
                <a16:creationId xmlns:a16="http://schemas.microsoft.com/office/drawing/2014/main" id="{472CFBD5-E330-844A-A6CB-0D712A8D36CC}"/>
              </a:ext>
            </a:extLst>
          </p:cNvPr>
          <p:cNvSpPr txBox="1">
            <a:spLocks/>
          </p:cNvSpPr>
          <p:nvPr/>
        </p:nvSpPr>
        <p:spPr>
          <a:xfrm>
            <a:off x="452025" y="3015054"/>
            <a:ext cx="3122337" cy="41685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Avenir Medium" panose="02000503020000020003" pitchFamily="2" charset="0"/>
                <a:ea typeface="+mj-ea"/>
                <a:cs typeface="+mj-cs"/>
              </a:rPr>
              <a:t>Or</a:t>
            </a:r>
          </a:p>
        </p:txBody>
      </p:sp>
      <p:sp>
        <p:nvSpPr>
          <p:cNvPr id="14" name="Subtitle 2">
            <a:extLst>
              <a:ext uri="{FF2B5EF4-FFF2-40B4-BE49-F238E27FC236}">
                <a16:creationId xmlns:a16="http://schemas.microsoft.com/office/drawing/2014/main" id="{3844D406-B62E-2F4F-B9FA-117C448F6777}"/>
              </a:ext>
            </a:extLst>
          </p:cNvPr>
          <p:cNvSpPr txBox="1">
            <a:spLocks/>
          </p:cNvSpPr>
          <p:nvPr/>
        </p:nvSpPr>
        <p:spPr>
          <a:xfrm>
            <a:off x="9317873" y="1931755"/>
            <a:ext cx="3122337" cy="41685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Avenir Medium" panose="02000503020000020003" pitchFamily="2" charset="0"/>
                <a:ea typeface="+mj-ea"/>
                <a:cs typeface="+mj-cs"/>
              </a:rPr>
              <a:t>Audio</a:t>
            </a:r>
          </a:p>
        </p:txBody>
      </p:sp>
      <p:sp>
        <p:nvSpPr>
          <p:cNvPr id="15" name="Subtitle 2">
            <a:extLst>
              <a:ext uri="{FF2B5EF4-FFF2-40B4-BE49-F238E27FC236}">
                <a16:creationId xmlns:a16="http://schemas.microsoft.com/office/drawing/2014/main" id="{A14DFFD0-9A14-2D48-A9D1-C47D03F0E01C}"/>
              </a:ext>
            </a:extLst>
          </p:cNvPr>
          <p:cNvSpPr txBox="1">
            <a:spLocks/>
          </p:cNvSpPr>
          <p:nvPr/>
        </p:nvSpPr>
        <p:spPr>
          <a:xfrm>
            <a:off x="3768319" y="1913916"/>
            <a:ext cx="3343774" cy="41685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Avenir Medium" panose="02000503020000020003" pitchFamily="2" charset="0"/>
                <a:ea typeface="+mj-ea"/>
                <a:cs typeface="+mj-cs"/>
              </a:rPr>
              <a:t>Generation Algorithm</a:t>
            </a:r>
          </a:p>
        </p:txBody>
      </p:sp>
    </p:spTree>
    <p:extLst>
      <p:ext uri="{BB962C8B-B14F-4D97-AF65-F5344CB8AC3E}">
        <p14:creationId xmlns:p14="http://schemas.microsoft.com/office/powerpoint/2010/main" val="311470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ubtitle 2">
            <a:extLst>
              <a:ext uri="{FF2B5EF4-FFF2-40B4-BE49-F238E27FC236}">
                <a16:creationId xmlns:a16="http://schemas.microsoft.com/office/drawing/2014/main" id="{41D95847-753E-4543-8A95-2E5F242FA3A0}"/>
              </a:ext>
            </a:extLst>
          </p:cNvPr>
          <p:cNvSpPr>
            <a:spLocks noGrp="1"/>
          </p:cNvSpPr>
          <p:nvPr>
            <p:ph type="subTitle" idx="1"/>
          </p:nvPr>
        </p:nvSpPr>
        <p:spPr>
          <a:xfrm>
            <a:off x="1524000" y="210344"/>
            <a:ext cx="9144000" cy="818356"/>
          </a:xfrm>
        </p:spPr>
        <p:txBody>
          <a:bodyPr>
            <a:normAutofit/>
          </a:bodyPr>
          <a:lstStyle/>
          <a:p>
            <a:r>
              <a:rPr lang="en-US" sz="3600" dirty="0">
                <a:solidFill>
                  <a:schemeClr val="bg1"/>
                </a:solidFill>
                <a:latin typeface="Avenir Medium" panose="02000503020000020003" pitchFamily="2" charset="0"/>
                <a:ea typeface="+mj-ea"/>
                <a:cs typeface="+mj-cs"/>
              </a:rPr>
              <a:t>Project Objectives</a:t>
            </a:r>
          </a:p>
        </p:txBody>
      </p:sp>
      <p:sp>
        <p:nvSpPr>
          <p:cNvPr id="3" name="Subtitle 2">
            <a:extLst>
              <a:ext uri="{FF2B5EF4-FFF2-40B4-BE49-F238E27FC236}">
                <a16:creationId xmlns:a16="http://schemas.microsoft.com/office/drawing/2014/main" id="{1AF92403-611C-E147-86AB-604B36F1ABC0}"/>
              </a:ext>
            </a:extLst>
          </p:cNvPr>
          <p:cNvSpPr txBox="1">
            <a:spLocks/>
          </p:cNvSpPr>
          <p:nvPr/>
        </p:nvSpPr>
        <p:spPr>
          <a:xfrm>
            <a:off x="330994" y="1928813"/>
            <a:ext cx="11530012" cy="58293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lgn="l">
              <a:buFont typeface="Arial" panose="020B0604020202020204" pitchFamily="34" charset="0"/>
              <a:buChar char="•"/>
            </a:pPr>
            <a:r>
              <a:rPr lang="en-US" sz="2800" dirty="0">
                <a:solidFill>
                  <a:schemeClr val="bg1"/>
                </a:solidFill>
                <a:latin typeface="Avenir Medium" panose="02000503020000020003" pitchFamily="2" charset="0"/>
                <a:ea typeface="+mj-ea"/>
                <a:cs typeface="+mj-cs"/>
              </a:rPr>
              <a:t>Use</a:t>
            </a:r>
            <a:r>
              <a:rPr lang="en-US" sz="2800" dirty="0">
                <a:latin typeface="Avenir Medium" panose="02000503020000020003" pitchFamily="2" charset="0"/>
                <a:ea typeface="+mj-ea"/>
                <a:cs typeface="+mj-cs"/>
              </a:rPr>
              <a:t> </a:t>
            </a:r>
            <a:r>
              <a:rPr lang="en-US" sz="2800" dirty="0">
                <a:solidFill>
                  <a:srgbClr val="FFC000"/>
                </a:solidFill>
                <a:latin typeface="Avenir Medium" panose="02000503020000020003" pitchFamily="2" charset="0"/>
                <a:ea typeface="+mj-ea"/>
                <a:cs typeface="+mj-cs"/>
              </a:rPr>
              <a:t>raw audio</a:t>
            </a:r>
            <a:r>
              <a:rPr lang="en-US" sz="2800" dirty="0">
                <a:solidFill>
                  <a:srgbClr val="FF0000"/>
                </a:solidFill>
                <a:latin typeface="Avenir Medium" panose="02000503020000020003" pitchFamily="2" charset="0"/>
                <a:ea typeface="+mj-ea"/>
                <a:cs typeface="+mj-cs"/>
              </a:rPr>
              <a:t> </a:t>
            </a:r>
            <a:r>
              <a:rPr lang="en-US" sz="2800" dirty="0">
                <a:solidFill>
                  <a:schemeClr val="bg1"/>
                </a:solidFill>
                <a:latin typeface="Avenir Medium" panose="02000503020000020003" pitchFamily="2" charset="0"/>
                <a:ea typeface="+mj-ea"/>
                <a:cs typeface="+mj-cs"/>
              </a:rPr>
              <a:t>with</a:t>
            </a:r>
            <a:r>
              <a:rPr lang="en-US" sz="2800" dirty="0">
                <a:latin typeface="Avenir Medium" panose="02000503020000020003" pitchFamily="2" charset="0"/>
                <a:ea typeface="+mj-ea"/>
                <a:cs typeface="+mj-cs"/>
              </a:rPr>
              <a:t> </a:t>
            </a:r>
            <a:r>
              <a:rPr lang="en-US" sz="2800" dirty="0" err="1">
                <a:solidFill>
                  <a:srgbClr val="FFC000"/>
                </a:solidFill>
                <a:latin typeface="Avenir Medium" panose="02000503020000020003" pitchFamily="2" charset="0"/>
                <a:ea typeface="+mj-ea"/>
                <a:cs typeface="+mj-cs"/>
              </a:rPr>
              <a:t>SampleRNN</a:t>
            </a:r>
            <a:r>
              <a:rPr lang="en-US" sz="2800" dirty="0">
                <a:solidFill>
                  <a:srgbClr val="FF0000"/>
                </a:solidFill>
                <a:latin typeface="Avenir Medium" panose="02000503020000020003" pitchFamily="2" charset="0"/>
                <a:ea typeface="+mj-ea"/>
                <a:cs typeface="+mj-cs"/>
              </a:rPr>
              <a:t> </a:t>
            </a:r>
            <a:r>
              <a:rPr lang="en-US" sz="2800" dirty="0">
                <a:solidFill>
                  <a:schemeClr val="bg1"/>
                </a:solidFill>
                <a:latin typeface="Avenir Medium" panose="02000503020000020003" pitchFamily="2" charset="0"/>
                <a:ea typeface="+mj-ea"/>
                <a:cs typeface="+mj-cs"/>
              </a:rPr>
              <a:t>to generate music of </a:t>
            </a:r>
            <a:r>
              <a:rPr lang="en-US" sz="2800" dirty="0">
                <a:solidFill>
                  <a:srgbClr val="FFC000"/>
                </a:solidFill>
                <a:latin typeface="Avenir Medium" panose="02000503020000020003" pitchFamily="2" charset="0"/>
                <a:ea typeface="+mj-ea"/>
                <a:cs typeface="+mj-cs"/>
              </a:rPr>
              <a:t>high quality</a:t>
            </a:r>
          </a:p>
          <a:p>
            <a:pPr marL="571500" indent="-571500" algn="l">
              <a:buFont typeface="Arial" panose="020B0604020202020204" pitchFamily="34" charset="0"/>
              <a:buChar char="•"/>
            </a:pPr>
            <a:endParaRPr lang="en-US" sz="2800" dirty="0">
              <a:latin typeface="Avenir Medium" panose="02000503020000020003" pitchFamily="2" charset="0"/>
              <a:ea typeface="+mj-ea"/>
              <a:cs typeface="+mj-cs"/>
            </a:endParaRPr>
          </a:p>
          <a:p>
            <a:pPr marL="571500" indent="-571500" algn="l">
              <a:buFont typeface="Arial" panose="020B0604020202020204" pitchFamily="34" charset="0"/>
              <a:buChar char="•"/>
            </a:pPr>
            <a:r>
              <a:rPr lang="en-US" sz="2800" dirty="0">
                <a:solidFill>
                  <a:srgbClr val="FFC000"/>
                </a:solidFill>
                <a:latin typeface="Avenir Medium" panose="02000503020000020003" pitchFamily="2" charset="0"/>
                <a:ea typeface="+mj-ea"/>
                <a:cs typeface="+mj-cs"/>
              </a:rPr>
              <a:t>Retain sonic elements</a:t>
            </a:r>
            <a:r>
              <a:rPr lang="en-US" sz="2800" dirty="0">
                <a:latin typeface="Avenir Medium" panose="02000503020000020003" pitchFamily="2" charset="0"/>
                <a:ea typeface="+mj-ea"/>
                <a:cs typeface="+mj-cs"/>
              </a:rPr>
              <a:t> </a:t>
            </a:r>
            <a:r>
              <a:rPr lang="en-US" sz="2800" dirty="0">
                <a:solidFill>
                  <a:schemeClr val="bg1"/>
                </a:solidFill>
                <a:latin typeface="Avenir Medium" panose="02000503020000020003" pitchFamily="2" charset="0"/>
                <a:ea typeface="+mj-ea"/>
                <a:cs typeface="+mj-cs"/>
              </a:rPr>
              <a:t>of source material while</a:t>
            </a:r>
            <a:r>
              <a:rPr lang="en-US" sz="2800" dirty="0">
                <a:latin typeface="Avenir Medium" panose="02000503020000020003" pitchFamily="2" charset="0"/>
                <a:ea typeface="+mj-ea"/>
                <a:cs typeface="+mj-cs"/>
              </a:rPr>
              <a:t> </a:t>
            </a:r>
            <a:r>
              <a:rPr lang="en-US" sz="2800" dirty="0">
                <a:solidFill>
                  <a:srgbClr val="FFC000"/>
                </a:solidFill>
                <a:latin typeface="Avenir Medium" panose="02000503020000020003" pitchFamily="2" charset="0"/>
                <a:ea typeface="+mj-ea"/>
                <a:cs typeface="+mj-cs"/>
              </a:rPr>
              <a:t>creating novelty</a:t>
            </a:r>
          </a:p>
          <a:p>
            <a:pPr marL="571500" indent="-571500" algn="l">
              <a:buFont typeface="Arial" panose="020B0604020202020204" pitchFamily="34" charset="0"/>
              <a:buChar char="•"/>
            </a:pPr>
            <a:endParaRPr lang="en-US" sz="2800" dirty="0">
              <a:latin typeface="Avenir Medium" panose="02000503020000020003" pitchFamily="2" charset="0"/>
              <a:ea typeface="+mj-ea"/>
              <a:cs typeface="+mj-cs"/>
            </a:endParaRPr>
          </a:p>
          <a:p>
            <a:pPr marL="571500" indent="-571500" algn="l">
              <a:buFont typeface="Arial" panose="020B0604020202020204" pitchFamily="34" charset="0"/>
              <a:buChar char="•"/>
            </a:pPr>
            <a:r>
              <a:rPr lang="en-US" sz="2800" dirty="0">
                <a:solidFill>
                  <a:schemeClr val="bg1"/>
                </a:solidFill>
                <a:latin typeface="Avenir Medium" panose="02000503020000020003" pitchFamily="2" charset="0"/>
                <a:ea typeface="+mj-ea"/>
                <a:cs typeface="+mj-cs"/>
              </a:rPr>
              <a:t>Why ambient music?</a:t>
            </a:r>
            <a:r>
              <a:rPr lang="en-US" sz="2800" dirty="0">
                <a:latin typeface="Avenir Medium" panose="02000503020000020003" pitchFamily="2" charset="0"/>
                <a:ea typeface="+mj-ea"/>
                <a:cs typeface="+mj-cs"/>
              </a:rPr>
              <a:t> </a:t>
            </a:r>
            <a:r>
              <a:rPr lang="en-US" sz="2800" dirty="0">
                <a:solidFill>
                  <a:srgbClr val="FFC000"/>
                </a:solidFill>
                <a:latin typeface="Avenir Medium" panose="02000503020000020003" pitchFamily="2" charset="0"/>
                <a:ea typeface="+mj-ea"/>
                <a:cs typeface="+mj-cs"/>
              </a:rPr>
              <a:t>Music soup </a:t>
            </a:r>
            <a:r>
              <a:rPr lang="en-US" sz="2800" dirty="0">
                <a:solidFill>
                  <a:schemeClr val="bg1"/>
                </a:solidFill>
                <a:latin typeface="Avenir Medium" panose="02000503020000020003" pitchFamily="2" charset="0"/>
                <a:ea typeface="+mj-ea"/>
                <a:cs typeface="+mj-cs"/>
              </a:rPr>
              <a:t>might sound good!</a:t>
            </a:r>
            <a:endParaRPr lang="en-US" sz="3600" dirty="0">
              <a:solidFill>
                <a:schemeClr val="bg1"/>
              </a:solidFill>
              <a:latin typeface="Avenir Medium" panose="02000503020000020003" pitchFamily="2" charset="0"/>
              <a:ea typeface="+mj-ea"/>
              <a:cs typeface="+mj-cs"/>
            </a:endParaRPr>
          </a:p>
          <a:p>
            <a:pPr marL="742950" indent="-742950" algn="l">
              <a:buFont typeface="+mj-lt"/>
              <a:buAutoNum type="arabicPeriod"/>
            </a:pPr>
            <a:endParaRPr lang="en-US" sz="3600" dirty="0">
              <a:latin typeface="Avenir Medium" panose="02000503020000020003" pitchFamily="2" charset="0"/>
              <a:ea typeface="+mj-ea"/>
              <a:cs typeface="+mj-cs"/>
            </a:endParaRPr>
          </a:p>
        </p:txBody>
      </p:sp>
      <p:pic>
        <p:nvPicPr>
          <p:cNvPr id="4" name="beatles_5s">
            <a:hlinkClick r:id="" action="ppaction://media"/>
            <a:extLst>
              <a:ext uri="{FF2B5EF4-FFF2-40B4-BE49-F238E27FC236}">
                <a16:creationId xmlns:a16="http://schemas.microsoft.com/office/drawing/2014/main" id="{7F17F4A1-1BC2-154F-A2E9-8AB651559F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71306" y="5087938"/>
            <a:ext cx="812800" cy="812800"/>
          </a:xfrm>
          <a:prstGeom prst="rect">
            <a:avLst/>
          </a:prstGeom>
        </p:spPr>
      </p:pic>
      <p:pic>
        <p:nvPicPr>
          <p:cNvPr id="6" name="Picture 5">
            <a:extLst>
              <a:ext uri="{FF2B5EF4-FFF2-40B4-BE49-F238E27FC236}">
                <a16:creationId xmlns:a16="http://schemas.microsoft.com/office/drawing/2014/main" id="{A7437AE7-8C15-0040-9A70-A59619FA01EC}"/>
              </a:ext>
            </a:extLst>
          </p:cNvPr>
          <p:cNvPicPr>
            <a:picLocks noChangeAspect="1"/>
          </p:cNvPicPr>
          <p:nvPr/>
        </p:nvPicPr>
        <p:blipFill>
          <a:blip r:embed="rId6"/>
          <a:stretch>
            <a:fillRect/>
          </a:stretch>
        </p:blipFill>
        <p:spPr>
          <a:xfrm>
            <a:off x="6971907" y="4579938"/>
            <a:ext cx="4252511" cy="1828800"/>
          </a:xfrm>
          <a:prstGeom prst="rect">
            <a:avLst/>
          </a:prstGeom>
          <a:solidFill>
            <a:schemeClr val="bg1">
              <a:lumMod val="95000"/>
            </a:schemeClr>
          </a:solidFill>
        </p:spPr>
      </p:pic>
    </p:spTree>
    <p:extLst>
      <p:ext uri="{BB962C8B-B14F-4D97-AF65-F5344CB8AC3E}">
        <p14:creationId xmlns:p14="http://schemas.microsoft.com/office/powerpoint/2010/main" val="6070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ubtitle 2">
            <a:extLst>
              <a:ext uri="{FF2B5EF4-FFF2-40B4-BE49-F238E27FC236}">
                <a16:creationId xmlns:a16="http://schemas.microsoft.com/office/drawing/2014/main" id="{41D95847-753E-4543-8A95-2E5F242FA3A0}"/>
              </a:ext>
            </a:extLst>
          </p:cNvPr>
          <p:cNvSpPr>
            <a:spLocks noGrp="1"/>
          </p:cNvSpPr>
          <p:nvPr>
            <p:ph type="subTitle" idx="1"/>
          </p:nvPr>
        </p:nvSpPr>
        <p:spPr>
          <a:xfrm>
            <a:off x="1524000" y="210344"/>
            <a:ext cx="9144000" cy="818356"/>
          </a:xfrm>
        </p:spPr>
        <p:txBody>
          <a:bodyPr>
            <a:normAutofit/>
          </a:bodyPr>
          <a:lstStyle/>
          <a:p>
            <a:r>
              <a:rPr lang="en-US" sz="3600" dirty="0">
                <a:solidFill>
                  <a:schemeClr val="bg1"/>
                </a:solidFill>
                <a:latin typeface="Avenir Medium" panose="02000503020000020003" pitchFamily="2" charset="0"/>
                <a:ea typeface="+mj-ea"/>
                <a:cs typeface="+mj-cs"/>
              </a:rPr>
              <a:t>The Process</a:t>
            </a:r>
          </a:p>
        </p:txBody>
      </p:sp>
      <p:grpSp>
        <p:nvGrpSpPr>
          <p:cNvPr id="4" name="Group 3">
            <a:extLst>
              <a:ext uri="{FF2B5EF4-FFF2-40B4-BE49-F238E27FC236}">
                <a16:creationId xmlns:a16="http://schemas.microsoft.com/office/drawing/2014/main" id="{C750B3E8-0228-7B46-B266-CABEABCCD9E8}"/>
              </a:ext>
            </a:extLst>
          </p:cNvPr>
          <p:cNvGrpSpPr/>
          <p:nvPr/>
        </p:nvGrpSpPr>
        <p:grpSpPr>
          <a:xfrm>
            <a:off x="482011" y="854910"/>
            <a:ext cx="11227979" cy="829339"/>
            <a:chOff x="570616" y="1212110"/>
            <a:chExt cx="11227979" cy="829339"/>
          </a:xfrm>
        </p:grpSpPr>
        <p:sp>
          <p:nvSpPr>
            <p:cNvPr id="22" name="Pentagon 21">
              <a:extLst>
                <a:ext uri="{FF2B5EF4-FFF2-40B4-BE49-F238E27FC236}">
                  <a16:creationId xmlns:a16="http://schemas.microsoft.com/office/drawing/2014/main" id="{1FAF8562-DEBC-574B-9C4A-898057FDC3ED}"/>
                </a:ext>
              </a:extLst>
            </p:cNvPr>
            <p:cNvSpPr/>
            <p:nvPr/>
          </p:nvSpPr>
          <p:spPr>
            <a:xfrm>
              <a:off x="4384159" y="1212110"/>
              <a:ext cx="3600892" cy="829339"/>
            </a:xfrm>
            <a:prstGeom prst="homePlat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Avenir Roman" panose="02000503020000020003" pitchFamily="2" charset="0"/>
                </a:rPr>
                <a:t>Preprocess</a:t>
              </a:r>
            </a:p>
          </p:txBody>
        </p:sp>
        <p:sp>
          <p:nvSpPr>
            <p:cNvPr id="26" name="Pentagon 25">
              <a:extLst>
                <a:ext uri="{FF2B5EF4-FFF2-40B4-BE49-F238E27FC236}">
                  <a16:creationId xmlns:a16="http://schemas.microsoft.com/office/drawing/2014/main" id="{6C931082-AA82-F34D-876E-6F308E448383}"/>
                </a:ext>
              </a:extLst>
            </p:cNvPr>
            <p:cNvSpPr/>
            <p:nvPr/>
          </p:nvSpPr>
          <p:spPr>
            <a:xfrm>
              <a:off x="570616" y="1212110"/>
              <a:ext cx="3600892" cy="829339"/>
            </a:xfrm>
            <a:prstGeom prst="homePlat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Avenir Roman" panose="02000503020000020003" pitchFamily="2" charset="0"/>
                </a:rPr>
                <a:t>Get Albums</a:t>
              </a:r>
            </a:p>
          </p:txBody>
        </p:sp>
        <p:sp>
          <p:nvSpPr>
            <p:cNvPr id="28" name="Pentagon 27">
              <a:extLst>
                <a:ext uri="{FF2B5EF4-FFF2-40B4-BE49-F238E27FC236}">
                  <a16:creationId xmlns:a16="http://schemas.microsoft.com/office/drawing/2014/main" id="{A3EAF722-2DA9-F042-8CFD-7122603F3BDB}"/>
                </a:ext>
              </a:extLst>
            </p:cNvPr>
            <p:cNvSpPr/>
            <p:nvPr/>
          </p:nvSpPr>
          <p:spPr>
            <a:xfrm>
              <a:off x="8197703" y="1212110"/>
              <a:ext cx="3600892" cy="829339"/>
            </a:xfrm>
            <a:prstGeom prst="homePlat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Avenir Roman" panose="02000503020000020003" pitchFamily="2" charset="0"/>
                </a:rPr>
                <a:t>Generate + Curate</a:t>
              </a:r>
            </a:p>
          </p:txBody>
        </p:sp>
      </p:grpSp>
      <p:pic>
        <p:nvPicPr>
          <p:cNvPr id="3" name="Picture 2">
            <a:extLst>
              <a:ext uri="{FF2B5EF4-FFF2-40B4-BE49-F238E27FC236}">
                <a16:creationId xmlns:a16="http://schemas.microsoft.com/office/drawing/2014/main" id="{686F6504-D711-2241-B3F6-ECBB2362ABBF}"/>
              </a:ext>
            </a:extLst>
          </p:cNvPr>
          <p:cNvPicPr>
            <a:picLocks noChangeAspect="1"/>
          </p:cNvPicPr>
          <p:nvPr/>
        </p:nvPicPr>
        <p:blipFill>
          <a:blip r:embed="rId3"/>
          <a:stretch>
            <a:fillRect/>
          </a:stretch>
        </p:blipFill>
        <p:spPr>
          <a:xfrm>
            <a:off x="1225074" y="3072191"/>
            <a:ext cx="1828800" cy="914400"/>
          </a:xfrm>
          <a:prstGeom prst="rect">
            <a:avLst/>
          </a:prstGeom>
        </p:spPr>
      </p:pic>
      <p:pic>
        <p:nvPicPr>
          <p:cNvPr id="7" name="Picture 6">
            <a:extLst>
              <a:ext uri="{FF2B5EF4-FFF2-40B4-BE49-F238E27FC236}">
                <a16:creationId xmlns:a16="http://schemas.microsoft.com/office/drawing/2014/main" id="{F3E3E10F-DCE4-AE43-845B-FA12E8063EF0}"/>
              </a:ext>
            </a:extLst>
          </p:cNvPr>
          <p:cNvPicPr>
            <a:picLocks noChangeAspect="1"/>
          </p:cNvPicPr>
          <p:nvPr/>
        </p:nvPicPr>
        <p:blipFill>
          <a:blip r:embed="rId4"/>
          <a:stretch>
            <a:fillRect/>
          </a:stretch>
        </p:blipFill>
        <p:spPr>
          <a:xfrm>
            <a:off x="3099391" y="1910395"/>
            <a:ext cx="914400" cy="914400"/>
          </a:xfrm>
          <a:prstGeom prst="rect">
            <a:avLst/>
          </a:prstGeom>
        </p:spPr>
      </p:pic>
      <p:pic>
        <p:nvPicPr>
          <p:cNvPr id="9" name="Picture 8">
            <a:extLst>
              <a:ext uri="{FF2B5EF4-FFF2-40B4-BE49-F238E27FC236}">
                <a16:creationId xmlns:a16="http://schemas.microsoft.com/office/drawing/2014/main" id="{4D00225E-249D-2649-B5EC-AE0B79C81E1F}"/>
              </a:ext>
            </a:extLst>
          </p:cNvPr>
          <p:cNvPicPr>
            <a:picLocks noChangeAspect="1"/>
          </p:cNvPicPr>
          <p:nvPr/>
        </p:nvPicPr>
        <p:blipFill>
          <a:blip r:embed="rId5"/>
          <a:stretch>
            <a:fillRect/>
          </a:stretch>
        </p:blipFill>
        <p:spPr>
          <a:xfrm>
            <a:off x="251640" y="1921024"/>
            <a:ext cx="914400" cy="914400"/>
          </a:xfrm>
          <a:prstGeom prst="rect">
            <a:avLst/>
          </a:prstGeom>
        </p:spPr>
      </p:pic>
      <p:pic>
        <p:nvPicPr>
          <p:cNvPr id="11" name="Picture 10">
            <a:extLst>
              <a:ext uri="{FF2B5EF4-FFF2-40B4-BE49-F238E27FC236}">
                <a16:creationId xmlns:a16="http://schemas.microsoft.com/office/drawing/2014/main" id="{CE72A47F-4FFD-FE48-B5F0-2A0AA1EFB6DF}"/>
              </a:ext>
            </a:extLst>
          </p:cNvPr>
          <p:cNvPicPr>
            <a:picLocks noChangeAspect="1"/>
          </p:cNvPicPr>
          <p:nvPr/>
        </p:nvPicPr>
        <p:blipFill>
          <a:blip r:embed="rId6"/>
          <a:stretch>
            <a:fillRect/>
          </a:stretch>
        </p:blipFill>
        <p:spPr>
          <a:xfrm>
            <a:off x="1199380" y="1910395"/>
            <a:ext cx="914400" cy="914400"/>
          </a:xfrm>
          <a:prstGeom prst="rect">
            <a:avLst/>
          </a:prstGeom>
        </p:spPr>
      </p:pic>
      <p:pic>
        <p:nvPicPr>
          <p:cNvPr id="13" name="Picture 12">
            <a:extLst>
              <a:ext uri="{FF2B5EF4-FFF2-40B4-BE49-F238E27FC236}">
                <a16:creationId xmlns:a16="http://schemas.microsoft.com/office/drawing/2014/main" id="{1E5D9A06-59A0-F54F-ACC3-41447D3C59C4}"/>
              </a:ext>
            </a:extLst>
          </p:cNvPr>
          <p:cNvPicPr>
            <a:picLocks noChangeAspect="1"/>
          </p:cNvPicPr>
          <p:nvPr/>
        </p:nvPicPr>
        <p:blipFill>
          <a:blip r:embed="rId7"/>
          <a:stretch>
            <a:fillRect/>
          </a:stretch>
        </p:blipFill>
        <p:spPr>
          <a:xfrm>
            <a:off x="2147120" y="1921024"/>
            <a:ext cx="914400" cy="914400"/>
          </a:xfrm>
          <a:prstGeom prst="rect">
            <a:avLst/>
          </a:prstGeom>
        </p:spPr>
      </p:pic>
      <p:cxnSp>
        <p:nvCxnSpPr>
          <p:cNvPr id="20" name="Straight Arrow Connector 19">
            <a:extLst>
              <a:ext uri="{FF2B5EF4-FFF2-40B4-BE49-F238E27FC236}">
                <a16:creationId xmlns:a16="http://schemas.microsoft.com/office/drawing/2014/main" id="{3A29D254-C9F8-B642-8DB3-9F860AF075EF}"/>
              </a:ext>
            </a:extLst>
          </p:cNvPr>
          <p:cNvCxnSpPr>
            <a:cxnSpLocks/>
          </p:cNvCxnSpPr>
          <p:nvPr/>
        </p:nvCxnSpPr>
        <p:spPr>
          <a:xfrm>
            <a:off x="2152921" y="4161097"/>
            <a:ext cx="0" cy="53863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C79DF53-3C7C-DA48-9CC4-1C35B45CB5F3}"/>
              </a:ext>
            </a:extLst>
          </p:cNvPr>
          <p:cNvPicPr>
            <a:picLocks noChangeAspect="1"/>
          </p:cNvPicPr>
          <p:nvPr/>
        </p:nvPicPr>
        <p:blipFill>
          <a:blip r:embed="rId8"/>
          <a:stretch>
            <a:fillRect/>
          </a:stretch>
        </p:blipFill>
        <p:spPr>
          <a:xfrm>
            <a:off x="1702058" y="4915102"/>
            <a:ext cx="902262" cy="914400"/>
          </a:xfrm>
          <a:prstGeom prst="rect">
            <a:avLst/>
          </a:prstGeom>
        </p:spPr>
      </p:pic>
      <p:sp>
        <p:nvSpPr>
          <p:cNvPr id="16" name="TextBox 15">
            <a:extLst>
              <a:ext uri="{FF2B5EF4-FFF2-40B4-BE49-F238E27FC236}">
                <a16:creationId xmlns:a16="http://schemas.microsoft.com/office/drawing/2014/main" id="{F49186AC-0147-EC4B-A83E-917A0095A398}"/>
              </a:ext>
            </a:extLst>
          </p:cNvPr>
          <p:cNvSpPr txBox="1"/>
          <p:nvPr/>
        </p:nvSpPr>
        <p:spPr>
          <a:xfrm>
            <a:off x="1110598" y="5829502"/>
            <a:ext cx="1950922" cy="461665"/>
          </a:xfrm>
          <a:prstGeom prst="rect">
            <a:avLst/>
          </a:prstGeom>
          <a:noFill/>
        </p:spPr>
        <p:txBody>
          <a:bodyPr wrap="square" rtlCol="0">
            <a:spAutoFit/>
          </a:bodyPr>
          <a:lstStyle/>
          <a:p>
            <a:pPr algn="ctr"/>
            <a:r>
              <a:rPr lang="en-US" sz="2400" dirty="0">
                <a:solidFill>
                  <a:schemeClr val="bg1"/>
                </a:solidFill>
                <a:latin typeface="Avenir Roman" panose="02000503020000020003" pitchFamily="2" charset="0"/>
              </a:rPr>
              <a:t>16 </a:t>
            </a:r>
            <a:r>
              <a:rPr lang="en-US" sz="2400" dirty="0" err="1">
                <a:solidFill>
                  <a:schemeClr val="bg1"/>
                </a:solidFill>
                <a:latin typeface="Avenir Roman" panose="02000503020000020003" pitchFamily="2" charset="0"/>
              </a:rPr>
              <a:t>KHz</a:t>
            </a:r>
            <a:endParaRPr lang="en-US" sz="2400" dirty="0">
              <a:solidFill>
                <a:schemeClr val="bg1"/>
              </a:solidFill>
              <a:latin typeface="Avenir Roman" panose="02000503020000020003" pitchFamily="2" charset="0"/>
            </a:endParaRPr>
          </a:p>
        </p:txBody>
      </p:sp>
      <p:pic>
        <p:nvPicPr>
          <p:cNvPr id="24" name="Picture 23">
            <a:extLst>
              <a:ext uri="{FF2B5EF4-FFF2-40B4-BE49-F238E27FC236}">
                <a16:creationId xmlns:a16="http://schemas.microsoft.com/office/drawing/2014/main" id="{3F054C92-49C3-8844-8B34-7ED27362887B}"/>
              </a:ext>
            </a:extLst>
          </p:cNvPr>
          <p:cNvPicPr>
            <a:picLocks noChangeAspect="1"/>
          </p:cNvPicPr>
          <p:nvPr/>
        </p:nvPicPr>
        <p:blipFill rotWithShape="1">
          <a:blip r:embed="rId9"/>
          <a:srcRect r="62633"/>
          <a:stretch/>
        </p:blipFill>
        <p:spPr>
          <a:xfrm>
            <a:off x="4840073" y="4875436"/>
            <a:ext cx="1059046" cy="818595"/>
          </a:xfrm>
          <a:prstGeom prst="rect">
            <a:avLst/>
          </a:prstGeom>
        </p:spPr>
      </p:pic>
      <p:pic>
        <p:nvPicPr>
          <p:cNvPr id="18" name="Picture 17">
            <a:extLst>
              <a:ext uri="{FF2B5EF4-FFF2-40B4-BE49-F238E27FC236}">
                <a16:creationId xmlns:a16="http://schemas.microsoft.com/office/drawing/2014/main" id="{58D54A0D-0C4E-1D44-BD35-3BE828799D88}"/>
              </a:ext>
            </a:extLst>
          </p:cNvPr>
          <p:cNvPicPr>
            <a:picLocks noChangeAspect="1"/>
          </p:cNvPicPr>
          <p:nvPr/>
        </p:nvPicPr>
        <p:blipFill>
          <a:blip r:embed="rId10"/>
          <a:stretch>
            <a:fillRect/>
          </a:stretch>
        </p:blipFill>
        <p:spPr>
          <a:xfrm>
            <a:off x="5150052" y="3302963"/>
            <a:ext cx="762000" cy="457200"/>
          </a:xfrm>
          <a:prstGeom prst="rect">
            <a:avLst/>
          </a:prstGeom>
        </p:spPr>
      </p:pic>
      <p:sp>
        <p:nvSpPr>
          <p:cNvPr id="27" name="TextBox 26">
            <a:extLst>
              <a:ext uri="{FF2B5EF4-FFF2-40B4-BE49-F238E27FC236}">
                <a16:creationId xmlns:a16="http://schemas.microsoft.com/office/drawing/2014/main" id="{2DD25539-F26F-0743-9C2F-5ECD3AE36CC4}"/>
              </a:ext>
            </a:extLst>
          </p:cNvPr>
          <p:cNvSpPr txBox="1"/>
          <p:nvPr/>
        </p:nvSpPr>
        <p:spPr>
          <a:xfrm>
            <a:off x="4453297" y="5743598"/>
            <a:ext cx="1832597" cy="1200329"/>
          </a:xfrm>
          <a:prstGeom prst="rect">
            <a:avLst/>
          </a:prstGeom>
          <a:noFill/>
        </p:spPr>
        <p:txBody>
          <a:bodyPr wrap="square" rtlCol="0">
            <a:spAutoFit/>
          </a:bodyPr>
          <a:lstStyle/>
          <a:p>
            <a:pPr algn="ctr"/>
            <a:r>
              <a:rPr lang="en-US" sz="2400" dirty="0">
                <a:solidFill>
                  <a:schemeClr val="bg1"/>
                </a:solidFill>
                <a:latin typeface="Avenir Roman" panose="02000503020000020003" pitchFamily="2" charset="0"/>
              </a:rPr>
              <a:t>8 seconds w/ overlap</a:t>
            </a:r>
          </a:p>
          <a:p>
            <a:pPr algn="ctr"/>
            <a:endParaRPr lang="en-US" sz="2400" dirty="0">
              <a:latin typeface="Avenir Roman" panose="02000503020000020003" pitchFamily="2" charset="0"/>
            </a:endParaRPr>
          </a:p>
        </p:txBody>
      </p:sp>
      <p:pic>
        <p:nvPicPr>
          <p:cNvPr id="29" name="Picture 28">
            <a:extLst>
              <a:ext uri="{FF2B5EF4-FFF2-40B4-BE49-F238E27FC236}">
                <a16:creationId xmlns:a16="http://schemas.microsoft.com/office/drawing/2014/main" id="{945A41C2-F8C2-B54F-8C69-5FD0D450FC63}"/>
              </a:ext>
            </a:extLst>
          </p:cNvPr>
          <p:cNvPicPr>
            <a:picLocks noChangeAspect="1"/>
          </p:cNvPicPr>
          <p:nvPr/>
        </p:nvPicPr>
        <p:blipFill>
          <a:blip r:embed="rId8"/>
          <a:stretch>
            <a:fillRect/>
          </a:stretch>
        </p:blipFill>
        <p:spPr>
          <a:xfrm>
            <a:off x="6070574" y="3074363"/>
            <a:ext cx="902262" cy="914400"/>
          </a:xfrm>
          <a:prstGeom prst="rect">
            <a:avLst/>
          </a:prstGeom>
        </p:spPr>
      </p:pic>
      <p:sp>
        <p:nvSpPr>
          <p:cNvPr id="19" name="TextBox 18">
            <a:extLst>
              <a:ext uri="{FF2B5EF4-FFF2-40B4-BE49-F238E27FC236}">
                <a16:creationId xmlns:a16="http://schemas.microsoft.com/office/drawing/2014/main" id="{65740EF1-7C7A-3343-8123-BA2A0E1FCB93}"/>
              </a:ext>
            </a:extLst>
          </p:cNvPr>
          <p:cNvSpPr txBox="1"/>
          <p:nvPr/>
        </p:nvSpPr>
        <p:spPr>
          <a:xfrm>
            <a:off x="6048904" y="4875436"/>
            <a:ext cx="1614041" cy="1107996"/>
          </a:xfrm>
          <a:prstGeom prst="rect">
            <a:avLst/>
          </a:prstGeom>
          <a:noFill/>
        </p:spPr>
        <p:txBody>
          <a:bodyPr wrap="square" rtlCol="0">
            <a:spAutoFit/>
          </a:bodyPr>
          <a:lstStyle/>
          <a:p>
            <a:pPr algn="ctr"/>
            <a:r>
              <a:rPr lang="en-US" sz="2400" dirty="0">
                <a:solidFill>
                  <a:schemeClr val="bg1"/>
                </a:solidFill>
                <a:latin typeface="Avenir Roman" panose="02000503020000020003" pitchFamily="2" charset="0"/>
              </a:rPr>
              <a:t>n=~3000per album</a:t>
            </a:r>
          </a:p>
          <a:p>
            <a:endParaRPr lang="en-US" dirty="0"/>
          </a:p>
        </p:txBody>
      </p:sp>
      <p:pic>
        <p:nvPicPr>
          <p:cNvPr id="23" name="Picture 22">
            <a:extLst>
              <a:ext uri="{FF2B5EF4-FFF2-40B4-BE49-F238E27FC236}">
                <a16:creationId xmlns:a16="http://schemas.microsoft.com/office/drawing/2014/main" id="{6CBFCF6F-18E7-784D-A5C9-962416056E22}"/>
              </a:ext>
            </a:extLst>
          </p:cNvPr>
          <p:cNvPicPr>
            <a:picLocks noChangeAspect="1"/>
          </p:cNvPicPr>
          <p:nvPr/>
        </p:nvPicPr>
        <p:blipFill>
          <a:blip r:embed="rId11"/>
          <a:stretch>
            <a:fillRect/>
          </a:stretch>
        </p:blipFill>
        <p:spPr>
          <a:xfrm>
            <a:off x="5150052" y="2048588"/>
            <a:ext cx="1822784" cy="685800"/>
          </a:xfrm>
          <a:prstGeom prst="rect">
            <a:avLst/>
          </a:prstGeom>
        </p:spPr>
      </p:pic>
      <p:cxnSp>
        <p:nvCxnSpPr>
          <p:cNvPr id="33" name="Straight Arrow Connector 32">
            <a:extLst>
              <a:ext uri="{FF2B5EF4-FFF2-40B4-BE49-F238E27FC236}">
                <a16:creationId xmlns:a16="http://schemas.microsoft.com/office/drawing/2014/main" id="{4DC72B4D-2AC4-9640-A8D0-EE509C2E9890}"/>
              </a:ext>
            </a:extLst>
          </p:cNvPr>
          <p:cNvCxnSpPr>
            <a:cxnSpLocks/>
          </p:cNvCxnSpPr>
          <p:nvPr/>
        </p:nvCxnSpPr>
        <p:spPr>
          <a:xfrm>
            <a:off x="5945660" y="4086710"/>
            <a:ext cx="0" cy="53863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C6265C58-1A0A-1449-86B4-A9954735ECE0}"/>
              </a:ext>
            </a:extLst>
          </p:cNvPr>
          <p:cNvPicPr>
            <a:picLocks noChangeAspect="1"/>
          </p:cNvPicPr>
          <p:nvPr/>
        </p:nvPicPr>
        <p:blipFill>
          <a:blip r:embed="rId12"/>
          <a:stretch>
            <a:fillRect/>
          </a:stretch>
        </p:blipFill>
        <p:spPr>
          <a:xfrm>
            <a:off x="8291031" y="2201101"/>
            <a:ext cx="2803016" cy="1228773"/>
          </a:xfrm>
          <a:prstGeom prst="rect">
            <a:avLst/>
          </a:prstGeom>
        </p:spPr>
      </p:pic>
      <p:sp>
        <p:nvSpPr>
          <p:cNvPr id="37" name="TextBox 36">
            <a:extLst>
              <a:ext uri="{FF2B5EF4-FFF2-40B4-BE49-F238E27FC236}">
                <a16:creationId xmlns:a16="http://schemas.microsoft.com/office/drawing/2014/main" id="{1A3F3FB9-CF33-C64C-957F-D8760E8B01DA}"/>
              </a:ext>
            </a:extLst>
          </p:cNvPr>
          <p:cNvSpPr txBox="1"/>
          <p:nvPr/>
        </p:nvSpPr>
        <p:spPr>
          <a:xfrm>
            <a:off x="8717078" y="1739436"/>
            <a:ext cx="1950922" cy="461665"/>
          </a:xfrm>
          <a:prstGeom prst="rect">
            <a:avLst/>
          </a:prstGeom>
          <a:noFill/>
        </p:spPr>
        <p:txBody>
          <a:bodyPr wrap="square" rtlCol="0">
            <a:spAutoFit/>
          </a:bodyPr>
          <a:lstStyle/>
          <a:p>
            <a:pPr algn="ctr"/>
            <a:r>
              <a:rPr lang="en-US" sz="2400" dirty="0" err="1">
                <a:solidFill>
                  <a:schemeClr val="bg1"/>
                </a:solidFill>
                <a:latin typeface="Avenir Roman" panose="02000503020000020003" pitchFamily="2" charset="0"/>
              </a:rPr>
              <a:t>SampleRNN</a:t>
            </a:r>
            <a:endParaRPr lang="en-US" sz="2400" dirty="0">
              <a:solidFill>
                <a:schemeClr val="bg1"/>
              </a:solidFill>
              <a:latin typeface="Avenir Roman" panose="02000503020000020003" pitchFamily="2" charset="0"/>
            </a:endParaRPr>
          </a:p>
        </p:txBody>
      </p:sp>
      <p:pic>
        <p:nvPicPr>
          <p:cNvPr id="38" name="Picture 37">
            <a:extLst>
              <a:ext uri="{FF2B5EF4-FFF2-40B4-BE49-F238E27FC236}">
                <a16:creationId xmlns:a16="http://schemas.microsoft.com/office/drawing/2014/main" id="{A125FC53-9D85-044A-9580-DD7764AE2DE7}"/>
              </a:ext>
            </a:extLst>
          </p:cNvPr>
          <p:cNvPicPr>
            <a:picLocks noChangeAspect="1"/>
          </p:cNvPicPr>
          <p:nvPr/>
        </p:nvPicPr>
        <p:blipFill>
          <a:blip r:embed="rId13"/>
          <a:stretch>
            <a:fillRect/>
          </a:stretch>
        </p:blipFill>
        <p:spPr>
          <a:xfrm>
            <a:off x="8549539" y="3626512"/>
            <a:ext cx="1143000" cy="685800"/>
          </a:xfrm>
          <a:prstGeom prst="rect">
            <a:avLst/>
          </a:prstGeom>
        </p:spPr>
      </p:pic>
      <p:pic>
        <p:nvPicPr>
          <p:cNvPr id="41" name="Picture 40">
            <a:extLst>
              <a:ext uri="{FF2B5EF4-FFF2-40B4-BE49-F238E27FC236}">
                <a16:creationId xmlns:a16="http://schemas.microsoft.com/office/drawing/2014/main" id="{8EAA040A-21CB-1249-A472-39F15F0BDDC9}"/>
              </a:ext>
            </a:extLst>
          </p:cNvPr>
          <p:cNvPicPr>
            <a:picLocks noChangeAspect="1"/>
          </p:cNvPicPr>
          <p:nvPr/>
        </p:nvPicPr>
        <p:blipFill rotWithShape="1">
          <a:blip r:embed="rId14"/>
          <a:srcRect l="25172" r="17583"/>
          <a:stretch/>
        </p:blipFill>
        <p:spPr>
          <a:xfrm>
            <a:off x="9909544" y="3501910"/>
            <a:ext cx="934741" cy="914400"/>
          </a:xfrm>
          <a:prstGeom prst="rect">
            <a:avLst/>
          </a:prstGeom>
        </p:spPr>
      </p:pic>
      <p:cxnSp>
        <p:nvCxnSpPr>
          <p:cNvPr id="42" name="Straight Arrow Connector 41">
            <a:extLst>
              <a:ext uri="{FF2B5EF4-FFF2-40B4-BE49-F238E27FC236}">
                <a16:creationId xmlns:a16="http://schemas.microsoft.com/office/drawing/2014/main" id="{017973E9-AFD6-154F-8FD4-3A33EF2E88C6}"/>
              </a:ext>
            </a:extLst>
          </p:cNvPr>
          <p:cNvCxnSpPr>
            <a:cxnSpLocks/>
          </p:cNvCxnSpPr>
          <p:nvPr/>
        </p:nvCxnSpPr>
        <p:spPr>
          <a:xfrm>
            <a:off x="9749691" y="4606116"/>
            <a:ext cx="0" cy="53863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ED81C716-4906-1249-8566-42BEE83ACF49}"/>
              </a:ext>
            </a:extLst>
          </p:cNvPr>
          <p:cNvPicPr>
            <a:picLocks noChangeAspect="1"/>
          </p:cNvPicPr>
          <p:nvPr/>
        </p:nvPicPr>
        <p:blipFill rotWithShape="1">
          <a:blip r:embed="rId9"/>
          <a:srcRect r="62633"/>
          <a:stretch/>
        </p:blipFill>
        <p:spPr>
          <a:xfrm flipV="1">
            <a:off x="8521647" y="5320012"/>
            <a:ext cx="1059046" cy="818595"/>
          </a:xfrm>
          <a:prstGeom prst="rect">
            <a:avLst/>
          </a:prstGeom>
        </p:spPr>
      </p:pic>
      <p:sp>
        <p:nvSpPr>
          <p:cNvPr id="44" name="TextBox 43">
            <a:extLst>
              <a:ext uri="{FF2B5EF4-FFF2-40B4-BE49-F238E27FC236}">
                <a16:creationId xmlns:a16="http://schemas.microsoft.com/office/drawing/2014/main" id="{D9594819-6524-F84B-A9DC-34685BBEF2BE}"/>
              </a:ext>
            </a:extLst>
          </p:cNvPr>
          <p:cNvSpPr txBox="1"/>
          <p:nvPr/>
        </p:nvSpPr>
        <p:spPr>
          <a:xfrm>
            <a:off x="9725959" y="5334300"/>
            <a:ext cx="1614041" cy="1107996"/>
          </a:xfrm>
          <a:prstGeom prst="rect">
            <a:avLst/>
          </a:prstGeom>
          <a:noFill/>
        </p:spPr>
        <p:txBody>
          <a:bodyPr wrap="square" rtlCol="0">
            <a:spAutoFit/>
          </a:bodyPr>
          <a:lstStyle/>
          <a:p>
            <a:pPr algn="ctr"/>
            <a:r>
              <a:rPr lang="en-US" sz="2400" dirty="0">
                <a:solidFill>
                  <a:schemeClr val="bg1"/>
                </a:solidFill>
                <a:latin typeface="Avenir Roman" panose="02000503020000020003" pitchFamily="2" charset="0"/>
              </a:rPr>
              <a:t>1 new clip per epoch</a:t>
            </a:r>
          </a:p>
          <a:p>
            <a:endParaRPr lang="en-US" dirty="0"/>
          </a:p>
        </p:txBody>
      </p:sp>
      <p:sp>
        <p:nvSpPr>
          <p:cNvPr id="45" name="TextBox 44">
            <a:extLst>
              <a:ext uri="{FF2B5EF4-FFF2-40B4-BE49-F238E27FC236}">
                <a16:creationId xmlns:a16="http://schemas.microsoft.com/office/drawing/2014/main" id="{DD6FD6DE-BDD2-4C49-96D0-737C55A9A8EE}"/>
              </a:ext>
            </a:extLst>
          </p:cNvPr>
          <p:cNvSpPr txBox="1"/>
          <p:nvPr/>
        </p:nvSpPr>
        <p:spPr>
          <a:xfrm>
            <a:off x="8154772" y="6126753"/>
            <a:ext cx="1832597" cy="830997"/>
          </a:xfrm>
          <a:prstGeom prst="rect">
            <a:avLst/>
          </a:prstGeom>
          <a:noFill/>
        </p:spPr>
        <p:txBody>
          <a:bodyPr wrap="square" rtlCol="0">
            <a:spAutoFit/>
          </a:bodyPr>
          <a:lstStyle/>
          <a:p>
            <a:pPr algn="ctr"/>
            <a:r>
              <a:rPr lang="en-US" sz="2400" dirty="0">
                <a:solidFill>
                  <a:schemeClr val="bg1"/>
                </a:solidFill>
                <a:latin typeface="Avenir Roman" panose="02000503020000020003" pitchFamily="2" charset="0"/>
              </a:rPr>
              <a:t>15-20s</a:t>
            </a:r>
          </a:p>
          <a:p>
            <a:pPr algn="ctr"/>
            <a:endParaRPr lang="en-US" sz="2400" dirty="0">
              <a:latin typeface="Avenir Roman" panose="02000503020000020003" pitchFamily="2" charset="0"/>
            </a:endParaRPr>
          </a:p>
        </p:txBody>
      </p:sp>
    </p:spTree>
    <p:extLst>
      <p:ext uri="{BB962C8B-B14F-4D97-AF65-F5344CB8AC3E}">
        <p14:creationId xmlns:p14="http://schemas.microsoft.com/office/powerpoint/2010/main" val="96229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ubtitle 2">
            <a:extLst>
              <a:ext uri="{FF2B5EF4-FFF2-40B4-BE49-F238E27FC236}">
                <a16:creationId xmlns:a16="http://schemas.microsoft.com/office/drawing/2014/main" id="{41D95847-753E-4543-8A95-2E5F242FA3A0}"/>
              </a:ext>
            </a:extLst>
          </p:cNvPr>
          <p:cNvSpPr>
            <a:spLocks noGrp="1"/>
          </p:cNvSpPr>
          <p:nvPr>
            <p:ph type="subTitle" idx="1"/>
          </p:nvPr>
        </p:nvSpPr>
        <p:spPr>
          <a:xfrm>
            <a:off x="1524000" y="210344"/>
            <a:ext cx="9144000" cy="818356"/>
          </a:xfrm>
        </p:spPr>
        <p:txBody>
          <a:bodyPr>
            <a:normAutofit/>
          </a:bodyPr>
          <a:lstStyle/>
          <a:p>
            <a:r>
              <a:rPr lang="en-US" sz="3600" dirty="0">
                <a:solidFill>
                  <a:schemeClr val="bg1"/>
                </a:solidFill>
                <a:latin typeface="Avenir Medium" panose="02000503020000020003" pitchFamily="2" charset="0"/>
                <a:ea typeface="+mj-ea"/>
                <a:cs typeface="+mj-cs"/>
              </a:rPr>
              <a:t>The </a:t>
            </a:r>
            <a:r>
              <a:rPr lang="en-US" sz="3600" dirty="0" err="1">
                <a:solidFill>
                  <a:schemeClr val="bg1"/>
                </a:solidFill>
                <a:latin typeface="Avenir Medium" panose="02000503020000020003" pitchFamily="2" charset="0"/>
                <a:ea typeface="+mj-ea"/>
                <a:cs typeface="+mj-cs"/>
              </a:rPr>
              <a:t>SampleRNN</a:t>
            </a:r>
            <a:r>
              <a:rPr lang="en-US" sz="3600" dirty="0">
                <a:solidFill>
                  <a:schemeClr val="bg1"/>
                </a:solidFill>
                <a:latin typeface="Avenir Medium" panose="02000503020000020003" pitchFamily="2" charset="0"/>
                <a:ea typeface="+mj-ea"/>
                <a:cs typeface="+mj-cs"/>
              </a:rPr>
              <a:t> Model</a:t>
            </a:r>
          </a:p>
        </p:txBody>
      </p:sp>
      <p:pic>
        <p:nvPicPr>
          <p:cNvPr id="3" name="Picture 2">
            <a:extLst>
              <a:ext uri="{FF2B5EF4-FFF2-40B4-BE49-F238E27FC236}">
                <a16:creationId xmlns:a16="http://schemas.microsoft.com/office/drawing/2014/main" id="{70BCE7EC-35CC-BB4C-AD4D-A4CD0FCC82C8}"/>
              </a:ext>
            </a:extLst>
          </p:cNvPr>
          <p:cNvPicPr>
            <a:picLocks/>
          </p:cNvPicPr>
          <p:nvPr/>
        </p:nvPicPr>
        <p:blipFill>
          <a:blip r:embed="rId3"/>
          <a:stretch>
            <a:fillRect/>
          </a:stretch>
        </p:blipFill>
        <p:spPr>
          <a:xfrm>
            <a:off x="1769815" y="2300296"/>
            <a:ext cx="8014415" cy="3513322"/>
          </a:xfrm>
          <a:prstGeom prst="rect">
            <a:avLst/>
          </a:prstGeom>
        </p:spPr>
      </p:pic>
      <p:sp>
        <p:nvSpPr>
          <p:cNvPr id="6" name="TextBox 5">
            <a:extLst>
              <a:ext uri="{FF2B5EF4-FFF2-40B4-BE49-F238E27FC236}">
                <a16:creationId xmlns:a16="http://schemas.microsoft.com/office/drawing/2014/main" id="{DEEABF70-836A-CF43-B2D9-33F545BDF10B}"/>
              </a:ext>
            </a:extLst>
          </p:cNvPr>
          <p:cNvSpPr txBox="1"/>
          <p:nvPr/>
        </p:nvSpPr>
        <p:spPr>
          <a:xfrm>
            <a:off x="3560133" y="5849871"/>
            <a:ext cx="4433777" cy="369332"/>
          </a:xfrm>
          <a:prstGeom prst="rect">
            <a:avLst/>
          </a:prstGeom>
          <a:noFill/>
        </p:spPr>
        <p:txBody>
          <a:bodyPr wrap="square" rtlCol="0">
            <a:spAutoFit/>
          </a:bodyPr>
          <a:lstStyle/>
          <a:p>
            <a:pPr algn="ctr"/>
            <a:r>
              <a:rPr lang="en-US" dirty="0">
                <a:solidFill>
                  <a:schemeClr val="bg1"/>
                </a:solidFill>
                <a:latin typeface="Avenir Medium" panose="02000503020000020003" pitchFamily="2" charset="0"/>
                <a:ea typeface="+mj-ea"/>
                <a:cs typeface="+mj-cs"/>
              </a:rPr>
              <a:t>Time (NewSample1, NewSample2, </a:t>
            </a:r>
            <a:r>
              <a:rPr lang="en-US" dirty="0" err="1">
                <a:solidFill>
                  <a:schemeClr val="bg1"/>
                </a:solidFill>
                <a:latin typeface="Avenir Medium" panose="02000503020000020003" pitchFamily="2" charset="0"/>
                <a:ea typeface="+mj-ea"/>
                <a:cs typeface="+mj-cs"/>
              </a:rPr>
              <a:t>etc</a:t>
            </a:r>
            <a:r>
              <a:rPr lang="en-US" dirty="0">
                <a:solidFill>
                  <a:schemeClr val="bg1"/>
                </a:solidFill>
                <a:latin typeface="Avenir Medium" panose="02000503020000020003" pitchFamily="2" charset="0"/>
                <a:ea typeface="+mj-ea"/>
                <a:cs typeface="+mj-cs"/>
              </a:rPr>
              <a:t>…)</a:t>
            </a:r>
          </a:p>
        </p:txBody>
      </p:sp>
      <p:sp>
        <p:nvSpPr>
          <p:cNvPr id="13" name="TextBox 12">
            <a:extLst>
              <a:ext uri="{FF2B5EF4-FFF2-40B4-BE49-F238E27FC236}">
                <a16:creationId xmlns:a16="http://schemas.microsoft.com/office/drawing/2014/main" id="{77AEBF2D-78E9-2348-B606-5C5C28A69266}"/>
              </a:ext>
            </a:extLst>
          </p:cNvPr>
          <p:cNvSpPr txBox="1"/>
          <p:nvPr/>
        </p:nvSpPr>
        <p:spPr>
          <a:xfrm>
            <a:off x="-1319489" y="3396356"/>
            <a:ext cx="4433777" cy="1015663"/>
          </a:xfrm>
          <a:prstGeom prst="rect">
            <a:avLst/>
          </a:prstGeom>
          <a:noFill/>
        </p:spPr>
        <p:txBody>
          <a:bodyPr wrap="square" rtlCol="0">
            <a:spAutoFit/>
          </a:bodyPr>
          <a:lstStyle/>
          <a:p>
            <a:pPr algn="ctr"/>
            <a:r>
              <a:rPr lang="en-US" dirty="0">
                <a:solidFill>
                  <a:schemeClr val="bg1"/>
                </a:solidFill>
                <a:latin typeface="Avenir Medium" panose="02000503020000020003" pitchFamily="2" charset="0"/>
                <a:ea typeface="+mj-ea"/>
                <a:cs typeface="+mj-cs"/>
              </a:rPr>
              <a:t>Timescale</a:t>
            </a:r>
          </a:p>
          <a:p>
            <a:pPr algn="ctr"/>
            <a:r>
              <a:rPr lang="en-US" dirty="0">
                <a:solidFill>
                  <a:schemeClr val="bg1"/>
                </a:solidFill>
                <a:latin typeface="Avenir Medium" panose="02000503020000020003" pitchFamily="2" charset="0"/>
                <a:ea typeface="+mj-ea"/>
                <a:cs typeface="+mj-cs"/>
              </a:rPr>
              <a:t>(Long to Short)</a:t>
            </a:r>
          </a:p>
          <a:p>
            <a:pPr algn="ctr"/>
            <a:endParaRPr lang="en-US" sz="2400" dirty="0">
              <a:latin typeface="Avenir Medium" panose="02000503020000020003" pitchFamily="2" charset="0"/>
              <a:ea typeface="+mj-ea"/>
              <a:cs typeface="+mj-cs"/>
            </a:endParaRPr>
          </a:p>
        </p:txBody>
      </p:sp>
      <p:cxnSp>
        <p:nvCxnSpPr>
          <p:cNvPr id="14" name="Straight Arrow Connector 13">
            <a:extLst>
              <a:ext uri="{FF2B5EF4-FFF2-40B4-BE49-F238E27FC236}">
                <a16:creationId xmlns:a16="http://schemas.microsoft.com/office/drawing/2014/main" id="{B048CB8B-37C4-A540-A1A9-65B8F035B3BA}"/>
              </a:ext>
            </a:extLst>
          </p:cNvPr>
          <p:cNvCxnSpPr/>
          <p:nvPr/>
        </p:nvCxnSpPr>
        <p:spPr>
          <a:xfrm>
            <a:off x="897399" y="4142699"/>
            <a:ext cx="0" cy="53863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C4C5E0-3A11-C549-92A0-D99583B14C23}"/>
              </a:ext>
            </a:extLst>
          </p:cNvPr>
          <p:cNvCxnSpPr>
            <a:cxnSpLocks/>
          </p:cNvCxnSpPr>
          <p:nvPr/>
        </p:nvCxnSpPr>
        <p:spPr>
          <a:xfrm rot="16200000">
            <a:off x="5826681" y="6088623"/>
            <a:ext cx="0" cy="53863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4CDD82-7695-0849-8AF1-7F5178D40190}"/>
              </a:ext>
            </a:extLst>
          </p:cNvPr>
          <p:cNvSpPr txBox="1"/>
          <p:nvPr/>
        </p:nvSpPr>
        <p:spPr>
          <a:xfrm>
            <a:off x="8686800" y="2414558"/>
            <a:ext cx="4433777" cy="1292662"/>
          </a:xfrm>
          <a:prstGeom prst="rect">
            <a:avLst/>
          </a:prstGeom>
          <a:noFill/>
        </p:spPr>
        <p:txBody>
          <a:bodyPr wrap="square" rtlCol="0">
            <a:spAutoFit/>
          </a:bodyPr>
          <a:lstStyle/>
          <a:p>
            <a:pPr algn="ctr"/>
            <a:r>
              <a:rPr lang="en-US" dirty="0">
                <a:solidFill>
                  <a:schemeClr val="bg1"/>
                </a:solidFill>
                <a:latin typeface="Avenir Medium" panose="02000503020000020003" pitchFamily="2" charset="0"/>
                <a:ea typeface="+mj-ea"/>
                <a:cs typeface="+mj-cs"/>
              </a:rPr>
              <a:t>Large Time </a:t>
            </a:r>
          </a:p>
          <a:p>
            <a:pPr algn="ctr"/>
            <a:r>
              <a:rPr lang="en-US" dirty="0">
                <a:solidFill>
                  <a:schemeClr val="bg1"/>
                </a:solidFill>
                <a:latin typeface="Avenir Medium" panose="02000503020000020003" pitchFamily="2" charset="0"/>
                <a:ea typeface="+mj-ea"/>
                <a:cs typeface="+mj-cs"/>
              </a:rPr>
              <a:t>Window</a:t>
            </a:r>
          </a:p>
          <a:p>
            <a:pPr algn="ctr"/>
            <a:r>
              <a:rPr lang="en-US" dirty="0">
                <a:solidFill>
                  <a:schemeClr val="bg1"/>
                </a:solidFill>
                <a:latin typeface="Avenir Medium" panose="02000503020000020003" pitchFamily="2" charset="0"/>
                <a:ea typeface="+mj-ea"/>
                <a:cs typeface="+mj-cs"/>
              </a:rPr>
              <a:t>(Modules=RNNs)</a:t>
            </a:r>
          </a:p>
          <a:p>
            <a:pPr algn="ctr"/>
            <a:endParaRPr lang="en-US" sz="2400" dirty="0">
              <a:latin typeface="Avenir Medium" panose="02000503020000020003" pitchFamily="2" charset="0"/>
              <a:ea typeface="+mj-ea"/>
              <a:cs typeface="+mj-cs"/>
            </a:endParaRPr>
          </a:p>
        </p:txBody>
      </p:sp>
      <p:sp>
        <p:nvSpPr>
          <p:cNvPr id="19" name="TextBox 18">
            <a:extLst>
              <a:ext uri="{FF2B5EF4-FFF2-40B4-BE49-F238E27FC236}">
                <a16:creationId xmlns:a16="http://schemas.microsoft.com/office/drawing/2014/main" id="{F7D45566-2D01-9E48-A567-B92EDFE13318}"/>
              </a:ext>
            </a:extLst>
          </p:cNvPr>
          <p:cNvSpPr txBox="1"/>
          <p:nvPr/>
        </p:nvSpPr>
        <p:spPr>
          <a:xfrm>
            <a:off x="8686800" y="3601420"/>
            <a:ext cx="4433777" cy="1292662"/>
          </a:xfrm>
          <a:prstGeom prst="rect">
            <a:avLst/>
          </a:prstGeom>
          <a:noFill/>
        </p:spPr>
        <p:txBody>
          <a:bodyPr wrap="square" rtlCol="0">
            <a:spAutoFit/>
          </a:bodyPr>
          <a:lstStyle/>
          <a:p>
            <a:pPr algn="ctr"/>
            <a:r>
              <a:rPr lang="en-US" dirty="0">
                <a:solidFill>
                  <a:schemeClr val="bg1"/>
                </a:solidFill>
                <a:latin typeface="Avenir Medium" panose="02000503020000020003" pitchFamily="2" charset="0"/>
                <a:ea typeface="+mj-ea"/>
                <a:cs typeface="+mj-cs"/>
              </a:rPr>
              <a:t>Smaller Time </a:t>
            </a:r>
          </a:p>
          <a:p>
            <a:pPr algn="ctr"/>
            <a:r>
              <a:rPr lang="en-US" dirty="0">
                <a:solidFill>
                  <a:schemeClr val="bg1"/>
                </a:solidFill>
                <a:latin typeface="Avenir Medium" panose="02000503020000020003" pitchFamily="2" charset="0"/>
                <a:ea typeface="+mj-ea"/>
                <a:cs typeface="+mj-cs"/>
              </a:rPr>
              <a:t>Window</a:t>
            </a:r>
          </a:p>
          <a:p>
            <a:pPr algn="ctr"/>
            <a:r>
              <a:rPr lang="en-US" dirty="0">
                <a:solidFill>
                  <a:schemeClr val="bg1"/>
                </a:solidFill>
                <a:latin typeface="Avenir Medium" panose="02000503020000020003" pitchFamily="2" charset="0"/>
                <a:ea typeface="+mj-ea"/>
                <a:cs typeface="+mj-cs"/>
              </a:rPr>
              <a:t>(Modules=RNNs)</a:t>
            </a:r>
          </a:p>
          <a:p>
            <a:pPr algn="ctr"/>
            <a:endParaRPr lang="en-US" sz="2400" dirty="0">
              <a:latin typeface="Avenir Medium" panose="02000503020000020003" pitchFamily="2" charset="0"/>
              <a:ea typeface="+mj-ea"/>
              <a:cs typeface="+mj-cs"/>
            </a:endParaRPr>
          </a:p>
        </p:txBody>
      </p:sp>
      <p:sp>
        <p:nvSpPr>
          <p:cNvPr id="21" name="TextBox 20">
            <a:extLst>
              <a:ext uri="{FF2B5EF4-FFF2-40B4-BE49-F238E27FC236}">
                <a16:creationId xmlns:a16="http://schemas.microsoft.com/office/drawing/2014/main" id="{C4E61928-0647-1B4E-AD66-0BE787B914EE}"/>
              </a:ext>
            </a:extLst>
          </p:cNvPr>
          <p:cNvSpPr txBox="1"/>
          <p:nvPr/>
        </p:nvSpPr>
        <p:spPr>
          <a:xfrm>
            <a:off x="8686800" y="4726170"/>
            <a:ext cx="4433777" cy="1569660"/>
          </a:xfrm>
          <a:prstGeom prst="rect">
            <a:avLst/>
          </a:prstGeom>
          <a:noFill/>
        </p:spPr>
        <p:txBody>
          <a:bodyPr wrap="square" rtlCol="0">
            <a:spAutoFit/>
          </a:bodyPr>
          <a:lstStyle/>
          <a:p>
            <a:pPr algn="ctr"/>
            <a:r>
              <a:rPr lang="en-US" dirty="0">
                <a:solidFill>
                  <a:schemeClr val="bg1"/>
                </a:solidFill>
                <a:latin typeface="Avenir Medium" panose="02000503020000020003" pitchFamily="2" charset="0"/>
                <a:ea typeface="+mj-ea"/>
                <a:cs typeface="+mj-cs"/>
              </a:rPr>
              <a:t>Individual</a:t>
            </a:r>
          </a:p>
          <a:p>
            <a:pPr algn="ctr"/>
            <a:r>
              <a:rPr lang="en-US" dirty="0">
                <a:solidFill>
                  <a:schemeClr val="bg1"/>
                </a:solidFill>
                <a:latin typeface="Avenir Medium" panose="02000503020000020003" pitchFamily="2" charset="0"/>
                <a:ea typeface="+mj-ea"/>
                <a:cs typeface="+mj-cs"/>
              </a:rPr>
              <a:t>Sample</a:t>
            </a:r>
          </a:p>
          <a:p>
            <a:pPr algn="ctr"/>
            <a:r>
              <a:rPr lang="en-US" dirty="0">
                <a:solidFill>
                  <a:schemeClr val="bg1"/>
                </a:solidFill>
                <a:latin typeface="Avenir Medium" panose="02000503020000020003" pitchFamily="2" charset="0"/>
                <a:ea typeface="+mj-ea"/>
                <a:cs typeface="+mj-cs"/>
              </a:rPr>
              <a:t>Generation</a:t>
            </a:r>
          </a:p>
          <a:p>
            <a:pPr algn="ctr"/>
            <a:r>
              <a:rPr lang="en-US" dirty="0">
                <a:solidFill>
                  <a:schemeClr val="bg1"/>
                </a:solidFill>
                <a:latin typeface="Avenir Medium" panose="02000503020000020003" pitchFamily="2" charset="0"/>
                <a:ea typeface="+mj-ea"/>
                <a:cs typeface="+mj-cs"/>
              </a:rPr>
              <a:t>(Modules=MLPs)</a:t>
            </a:r>
          </a:p>
          <a:p>
            <a:pPr algn="ctr"/>
            <a:endParaRPr lang="en-US" sz="2400" dirty="0">
              <a:latin typeface="Avenir Medium" panose="02000503020000020003" pitchFamily="2" charset="0"/>
              <a:ea typeface="+mj-ea"/>
              <a:cs typeface="+mj-cs"/>
            </a:endParaRPr>
          </a:p>
        </p:txBody>
      </p:sp>
      <p:sp>
        <p:nvSpPr>
          <p:cNvPr id="23" name="TextBox 22">
            <a:extLst>
              <a:ext uri="{FF2B5EF4-FFF2-40B4-BE49-F238E27FC236}">
                <a16:creationId xmlns:a16="http://schemas.microsoft.com/office/drawing/2014/main" id="{DE49406D-8C6B-A741-8AD9-B479A9173168}"/>
              </a:ext>
            </a:extLst>
          </p:cNvPr>
          <p:cNvSpPr txBox="1"/>
          <p:nvPr/>
        </p:nvSpPr>
        <p:spPr>
          <a:xfrm>
            <a:off x="897399" y="1288476"/>
            <a:ext cx="11294601" cy="830997"/>
          </a:xfrm>
          <a:prstGeom prst="rect">
            <a:avLst/>
          </a:prstGeom>
          <a:noFill/>
        </p:spPr>
        <p:txBody>
          <a:bodyPr wrap="square" rtlCol="0">
            <a:spAutoFit/>
          </a:bodyPr>
          <a:lstStyle/>
          <a:p>
            <a:r>
              <a:rPr lang="en-US" sz="2400" dirty="0">
                <a:solidFill>
                  <a:schemeClr val="bg1"/>
                </a:solidFill>
                <a:latin typeface="Avenir Medium" panose="02000503020000020003" pitchFamily="2" charset="0"/>
                <a:ea typeface="+mj-ea"/>
                <a:cs typeface="+mj-cs"/>
              </a:rPr>
              <a:t>Predicts</a:t>
            </a:r>
            <a:r>
              <a:rPr lang="en-US" sz="2400" dirty="0">
                <a:latin typeface="Avenir Medium" panose="02000503020000020003" pitchFamily="2" charset="0"/>
                <a:ea typeface="+mj-ea"/>
                <a:cs typeface="+mj-cs"/>
              </a:rPr>
              <a:t> </a:t>
            </a:r>
            <a:r>
              <a:rPr lang="en-US" sz="2400" b="1" dirty="0">
                <a:solidFill>
                  <a:srgbClr val="FFC000"/>
                </a:solidFill>
                <a:latin typeface="Avenir Medium" panose="02000503020000020003" pitchFamily="2" charset="0"/>
                <a:ea typeface="+mj-ea"/>
                <a:cs typeface="+mj-cs"/>
              </a:rPr>
              <a:t>next sample</a:t>
            </a:r>
            <a:r>
              <a:rPr lang="en-US" sz="2400" b="1" dirty="0">
                <a:latin typeface="Avenir Medium" panose="02000503020000020003" pitchFamily="2" charset="0"/>
                <a:ea typeface="+mj-ea"/>
                <a:cs typeface="+mj-cs"/>
              </a:rPr>
              <a:t> </a:t>
            </a:r>
            <a:r>
              <a:rPr lang="en-US" sz="2400" dirty="0">
                <a:solidFill>
                  <a:schemeClr val="bg1"/>
                </a:solidFill>
                <a:latin typeface="Avenir Medium" panose="02000503020000020003" pitchFamily="2" charset="0"/>
                <a:ea typeface="+mj-ea"/>
                <a:cs typeface="+mj-cs"/>
              </a:rPr>
              <a:t>conditional on information from </a:t>
            </a:r>
            <a:r>
              <a:rPr lang="en-US" sz="2400" b="1" dirty="0">
                <a:solidFill>
                  <a:srgbClr val="FFC000"/>
                </a:solidFill>
                <a:latin typeface="Avenir Medium" panose="02000503020000020003" pitchFamily="2" charset="0"/>
                <a:ea typeface="+mj-ea"/>
                <a:cs typeface="+mj-cs"/>
              </a:rPr>
              <a:t>multiple timescales</a:t>
            </a:r>
          </a:p>
          <a:p>
            <a:endParaRPr lang="en-US" sz="2400" dirty="0">
              <a:latin typeface="Avenir Medium" panose="02000503020000020003" pitchFamily="2" charset="0"/>
              <a:ea typeface="+mj-ea"/>
              <a:cs typeface="+mj-cs"/>
            </a:endParaRPr>
          </a:p>
        </p:txBody>
      </p:sp>
    </p:spTree>
    <p:extLst>
      <p:ext uri="{BB962C8B-B14F-4D97-AF65-F5344CB8AC3E}">
        <p14:creationId xmlns:p14="http://schemas.microsoft.com/office/powerpoint/2010/main" val="331485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ubtitle 2">
            <a:extLst>
              <a:ext uri="{FF2B5EF4-FFF2-40B4-BE49-F238E27FC236}">
                <a16:creationId xmlns:a16="http://schemas.microsoft.com/office/drawing/2014/main" id="{41D95847-753E-4543-8A95-2E5F242FA3A0}"/>
              </a:ext>
            </a:extLst>
          </p:cNvPr>
          <p:cNvSpPr>
            <a:spLocks noGrp="1"/>
          </p:cNvSpPr>
          <p:nvPr>
            <p:ph type="subTitle" idx="1"/>
          </p:nvPr>
        </p:nvSpPr>
        <p:spPr>
          <a:xfrm>
            <a:off x="1545265" y="2889749"/>
            <a:ext cx="9144000" cy="818356"/>
          </a:xfrm>
        </p:spPr>
        <p:txBody>
          <a:bodyPr>
            <a:noAutofit/>
          </a:bodyPr>
          <a:lstStyle/>
          <a:p>
            <a:r>
              <a:rPr lang="en-US" sz="7200" dirty="0">
                <a:solidFill>
                  <a:schemeClr val="bg1"/>
                </a:solidFill>
                <a:latin typeface="Avenir Medium" panose="02000503020000020003" pitchFamily="2" charset="0"/>
                <a:ea typeface="+mj-ea"/>
                <a:cs typeface="+mj-cs"/>
              </a:rPr>
              <a:t>Results</a:t>
            </a:r>
          </a:p>
        </p:txBody>
      </p:sp>
    </p:spTree>
    <p:extLst>
      <p:ext uri="{BB962C8B-B14F-4D97-AF65-F5344CB8AC3E}">
        <p14:creationId xmlns:p14="http://schemas.microsoft.com/office/powerpoint/2010/main" val="77730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ubtitle 2">
            <a:extLst>
              <a:ext uri="{FF2B5EF4-FFF2-40B4-BE49-F238E27FC236}">
                <a16:creationId xmlns:a16="http://schemas.microsoft.com/office/drawing/2014/main" id="{41D95847-753E-4543-8A95-2E5F242FA3A0}"/>
              </a:ext>
            </a:extLst>
          </p:cNvPr>
          <p:cNvSpPr>
            <a:spLocks noGrp="1"/>
          </p:cNvSpPr>
          <p:nvPr>
            <p:ph type="subTitle" idx="1"/>
          </p:nvPr>
        </p:nvSpPr>
        <p:spPr>
          <a:xfrm>
            <a:off x="1524000" y="210344"/>
            <a:ext cx="9144000" cy="818356"/>
          </a:xfrm>
        </p:spPr>
        <p:txBody>
          <a:bodyPr>
            <a:normAutofit/>
          </a:bodyPr>
          <a:lstStyle/>
          <a:p>
            <a:r>
              <a:rPr lang="en-US" sz="3600" dirty="0">
                <a:solidFill>
                  <a:schemeClr val="bg1"/>
                </a:solidFill>
                <a:latin typeface="Avenir Medium" panose="02000503020000020003" pitchFamily="2" charset="0"/>
                <a:ea typeface="+mj-ea"/>
                <a:cs typeface="+mj-cs"/>
              </a:rPr>
              <a:t>Experiment 1: </a:t>
            </a:r>
            <a:r>
              <a:rPr lang="en-US" sz="3600" i="1" dirty="0">
                <a:solidFill>
                  <a:srgbClr val="FFC000"/>
                </a:solidFill>
                <a:latin typeface="Avenir Medium" panose="02000503020000020003" pitchFamily="2" charset="0"/>
                <a:ea typeface="+mj-ea"/>
                <a:cs typeface="+mj-cs"/>
              </a:rPr>
              <a:t>Balsams</a:t>
            </a:r>
            <a:r>
              <a:rPr lang="en-US" sz="3600" dirty="0">
                <a:solidFill>
                  <a:schemeClr val="bg1"/>
                </a:solidFill>
                <a:latin typeface="Avenir Medium" panose="02000503020000020003" pitchFamily="2" charset="0"/>
                <a:ea typeface="+mj-ea"/>
                <a:cs typeface="+mj-cs"/>
              </a:rPr>
              <a:t> by Chuck Johnson</a:t>
            </a:r>
          </a:p>
        </p:txBody>
      </p:sp>
      <p:pic>
        <p:nvPicPr>
          <p:cNvPr id="3" name="Picture 2">
            <a:extLst>
              <a:ext uri="{FF2B5EF4-FFF2-40B4-BE49-F238E27FC236}">
                <a16:creationId xmlns:a16="http://schemas.microsoft.com/office/drawing/2014/main" id="{78C5A758-543C-F24A-97ED-D347D84C42BC}"/>
              </a:ext>
            </a:extLst>
          </p:cNvPr>
          <p:cNvPicPr>
            <a:picLocks noChangeAspect="1"/>
          </p:cNvPicPr>
          <p:nvPr/>
        </p:nvPicPr>
        <p:blipFill>
          <a:blip r:embed="rId7"/>
          <a:stretch>
            <a:fillRect/>
          </a:stretch>
        </p:blipFill>
        <p:spPr>
          <a:xfrm>
            <a:off x="1226691" y="1315369"/>
            <a:ext cx="3657600" cy="3657600"/>
          </a:xfrm>
          <a:prstGeom prst="rect">
            <a:avLst/>
          </a:prstGeom>
        </p:spPr>
      </p:pic>
      <p:sp>
        <p:nvSpPr>
          <p:cNvPr id="7" name="Subtitle 2">
            <a:extLst>
              <a:ext uri="{FF2B5EF4-FFF2-40B4-BE49-F238E27FC236}">
                <a16:creationId xmlns:a16="http://schemas.microsoft.com/office/drawing/2014/main" id="{515F84D3-E3F1-F14A-974E-DC674FD87F12}"/>
              </a:ext>
            </a:extLst>
          </p:cNvPr>
          <p:cNvSpPr txBox="1">
            <a:spLocks/>
          </p:cNvSpPr>
          <p:nvPr/>
        </p:nvSpPr>
        <p:spPr>
          <a:xfrm>
            <a:off x="6768789" y="3144169"/>
            <a:ext cx="3479181" cy="11797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err="1">
                <a:solidFill>
                  <a:schemeClr val="bg1"/>
                </a:solidFill>
                <a:latin typeface="Avenir Medium" panose="02000503020000020003" pitchFamily="2" charset="0"/>
                <a:ea typeface="+mj-ea"/>
                <a:cs typeface="+mj-cs"/>
              </a:rPr>
              <a:t>SampleRNN</a:t>
            </a:r>
            <a:r>
              <a:rPr lang="en-US" sz="3600" dirty="0">
                <a:solidFill>
                  <a:schemeClr val="bg1"/>
                </a:solidFill>
                <a:latin typeface="Avenir Medium" panose="02000503020000020003" pitchFamily="2" charset="0"/>
                <a:ea typeface="+mj-ea"/>
                <a:cs typeface="+mj-cs"/>
              </a:rPr>
              <a:t> Output</a:t>
            </a:r>
          </a:p>
        </p:txBody>
      </p:sp>
      <p:pic>
        <p:nvPicPr>
          <p:cNvPr id="4" name="balsams_real_clip_faded_normalized">
            <a:hlinkClick r:id="" action="ppaction://media"/>
            <a:extLst>
              <a:ext uri="{FF2B5EF4-FFF2-40B4-BE49-F238E27FC236}">
                <a16:creationId xmlns:a16="http://schemas.microsoft.com/office/drawing/2014/main" id="{23662760-29AD-6F49-B5C9-CAD46179C83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649091" y="5249862"/>
            <a:ext cx="812800" cy="812800"/>
          </a:xfrm>
          <a:prstGeom prst="rect">
            <a:avLst/>
          </a:prstGeom>
        </p:spPr>
      </p:pic>
      <p:pic>
        <p:nvPicPr>
          <p:cNvPr id="6" name="balsams_present_3_studio_fadeout">
            <a:hlinkClick r:id="" action="ppaction://media"/>
            <a:extLst>
              <a:ext uri="{FF2B5EF4-FFF2-40B4-BE49-F238E27FC236}">
                <a16:creationId xmlns:a16="http://schemas.microsoft.com/office/drawing/2014/main" id="{599C29B6-6A00-5A44-9083-66EABAA30F3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01979" y="5249862"/>
            <a:ext cx="812800" cy="812800"/>
          </a:xfrm>
          <a:prstGeom prst="rect">
            <a:avLst/>
          </a:prstGeom>
        </p:spPr>
      </p:pic>
    </p:spTree>
    <p:extLst>
      <p:ext uri="{BB962C8B-B14F-4D97-AF65-F5344CB8AC3E}">
        <p14:creationId xmlns:p14="http://schemas.microsoft.com/office/powerpoint/2010/main" val="237967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9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ubtitle 2">
            <a:extLst>
              <a:ext uri="{FF2B5EF4-FFF2-40B4-BE49-F238E27FC236}">
                <a16:creationId xmlns:a16="http://schemas.microsoft.com/office/drawing/2014/main" id="{41D95847-753E-4543-8A95-2E5F242FA3A0}"/>
              </a:ext>
            </a:extLst>
          </p:cNvPr>
          <p:cNvSpPr>
            <a:spLocks noGrp="1"/>
          </p:cNvSpPr>
          <p:nvPr>
            <p:ph type="subTitle" idx="1"/>
          </p:nvPr>
        </p:nvSpPr>
        <p:spPr>
          <a:xfrm>
            <a:off x="642937" y="210344"/>
            <a:ext cx="10887075" cy="818356"/>
          </a:xfrm>
        </p:spPr>
        <p:txBody>
          <a:bodyPr>
            <a:normAutofit/>
          </a:bodyPr>
          <a:lstStyle/>
          <a:p>
            <a:r>
              <a:rPr lang="en-US" sz="3600" dirty="0">
                <a:solidFill>
                  <a:schemeClr val="bg1"/>
                </a:solidFill>
                <a:latin typeface="Avenir Medium" panose="02000503020000020003" pitchFamily="2" charset="0"/>
                <a:ea typeface="+mj-ea"/>
                <a:cs typeface="+mj-cs"/>
              </a:rPr>
              <a:t>Experiment 2: </a:t>
            </a:r>
            <a:r>
              <a:rPr lang="en-US" sz="3600" i="1" dirty="0">
                <a:solidFill>
                  <a:srgbClr val="FFC000"/>
                </a:solidFill>
                <a:latin typeface="Avenir Medium" panose="02000503020000020003" pitchFamily="2" charset="0"/>
                <a:ea typeface="+mj-ea"/>
                <a:cs typeface="+mj-cs"/>
              </a:rPr>
              <a:t>Electric Counterpoint</a:t>
            </a:r>
            <a:r>
              <a:rPr lang="en-US" sz="3600" i="1" dirty="0">
                <a:solidFill>
                  <a:schemeClr val="bg1"/>
                </a:solidFill>
                <a:latin typeface="Avenir Medium" panose="02000503020000020003" pitchFamily="2" charset="0"/>
                <a:ea typeface="+mj-ea"/>
                <a:cs typeface="+mj-cs"/>
              </a:rPr>
              <a:t> </a:t>
            </a:r>
            <a:r>
              <a:rPr lang="en-US" sz="3600" dirty="0">
                <a:solidFill>
                  <a:schemeClr val="bg1"/>
                </a:solidFill>
                <a:latin typeface="Avenir Medium" panose="02000503020000020003" pitchFamily="2" charset="0"/>
                <a:ea typeface="+mj-ea"/>
                <a:cs typeface="+mj-cs"/>
              </a:rPr>
              <a:t>by Steve Reich</a:t>
            </a:r>
          </a:p>
        </p:txBody>
      </p:sp>
      <p:pic>
        <p:nvPicPr>
          <p:cNvPr id="3" name="Picture 2">
            <a:extLst>
              <a:ext uri="{FF2B5EF4-FFF2-40B4-BE49-F238E27FC236}">
                <a16:creationId xmlns:a16="http://schemas.microsoft.com/office/drawing/2014/main" id="{2677940C-A803-D545-B07E-F2BB1BA33802}"/>
              </a:ext>
            </a:extLst>
          </p:cNvPr>
          <p:cNvPicPr>
            <a:picLocks noChangeAspect="1"/>
          </p:cNvPicPr>
          <p:nvPr/>
        </p:nvPicPr>
        <p:blipFill>
          <a:blip r:embed="rId7"/>
          <a:stretch>
            <a:fillRect/>
          </a:stretch>
        </p:blipFill>
        <p:spPr>
          <a:xfrm>
            <a:off x="1309686" y="1328738"/>
            <a:ext cx="3657600" cy="3657600"/>
          </a:xfrm>
          <a:prstGeom prst="rect">
            <a:avLst/>
          </a:prstGeom>
        </p:spPr>
      </p:pic>
      <p:sp>
        <p:nvSpPr>
          <p:cNvPr id="6" name="Subtitle 2">
            <a:extLst>
              <a:ext uri="{FF2B5EF4-FFF2-40B4-BE49-F238E27FC236}">
                <a16:creationId xmlns:a16="http://schemas.microsoft.com/office/drawing/2014/main" id="{294359A4-269B-E145-AEF5-A1A9DBC4A372}"/>
              </a:ext>
            </a:extLst>
          </p:cNvPr>
          <p:cNvSpPr txBox="1">
            <a:spLocks/>
          </p:cNvSpPr>
          <p:nvPr/>
        </p:nvSpPr>
        <p:spPr>
          <a:xfrm>
            <a:off x="6725926" y="3157538"/>
            <a:ext cx="3479181" cy="11797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err="1">
                <a:solidFill>
                  <a:schemeClr val="bg1"/>
                </a:solidFill>
                <a:latin typeface="Avenir Medium" panose="02000503020000020003" pitchFamily="2" charset="0"/>
                <a:ea typeface="+mj-ea"/>
                <a:cs typeface="+mj-cs"/>
              </a:rPr>
              <a:t>SampleRNN</a:t>
            </a:r>
            <a:r>
              <a:rPr lang="en-US" sz="3600" dirty="0">
                <a:solidFill>
                  <a:schemeClr val="bg1"/>
                </a:solidFill>
                <a:latin typeface="Avenir Medium" panose="02000503020000020003" pitchFamily="2" charset="0"/>
                <a:ea typeface="+mj-ea"/>
                <a:cs typeface="+mj-cs"/>
              </a:rPr>
              <a:t> Output</a:t>
            </a:r>
          </a:p>
        </p:txBody>
      </p:sp>
      <p:pic>
        <p:nvPicPr>
          <p:cNvPr id="5" name="counterpoint_real_clip_8s">
            <a:hlinkClick r:id="" action="ppaction://media"/>
            <a:extLst>
              <a:ext uri="{FF2B5EF4-FFF2-40B4-BE49-F238E27FC236}">
                <a16:creationId xmlns:a16="http://schemas.microsoft.com/office/drawing/2014/main" id="{9BA2A326-39CC-E94A-A2B9-D27C206C1C5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732086" y="5286376"/>
            <a:ext cx="812800" cy="812800"/>
          </a:xfrm>
          <a:prstGeom prst="rect">
            <a:avLst/>
          </a:prstGeom>
        </p:spPr>
      </p:pic>
      <p:pic>
        <p:nvPicPr>
          <p:cNvPr id="7" name="counterpoint_present_short_2_faded_normalized">
            <a:hlinkClick r:id="" action="ppaction://media"/>
            <a:extLst>
              <a:ext uri="{FF2B5EF4-FFF2-40B4-BE49-F238E27FC236}">
                <a16:creationId xmlns:a16="http://schemas.microsoft.com/office/drawing/2014/main" id="{4ADC3716-9678-2E48-B56E-AC2DDEE712E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059116" y="5286376"/>
            <a:ext cx="812800" cy="812800"/>
          </a:xfrm>
          <a:prstGeom prst="rect">
            <a:avLst/>
          </a:prstGeom>
        </p:spPr>
      </p:pic>
    </p:spTree>
    <p:extLst>
      <p:ext uri="{BB962C8B-B14F-4D97-AF65-F5344CB8AC3E}">
        <p14:creationId xmlns:p14="http://schemas.microsoft.com/office/powerpoint/2010/main" val="111774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0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
            <a:extLst>
              <a:ext uri="{FF2B5EF4-FFF2-40B4-BE49-F238E27FC236}">
                <a16:creationId xmlns:a16="http://schemas.microsoft.com/office/drawing/2014/main" id="{377FCBF9-9CE0-7646-B87D-DBD9CD2CDF4B}"/>
              </a:ext>
            </a:extLst>
          </p:cNvPr>
          <p:cNvSpPr>
            <a:spLocks noGrp="1"/>
          </p:cNvSpPr>
          <p:nvPr>
            <p:ph type="subTitle" idx="1"/>
          </p:nvPr>
        </p:nvSpPr>
        <p:spPr>
          <a:xfrm>
            <a:off x="1624013" y="2177935"/>
            <a:ext cx="9144000" cy="3122727"/>
          </a:xfrm>
        </p:spPr>
        <p:txBody>
          <a:bodyPr>
            <a:noAutofit/>
          </a:bodyPr>
          <a:lstStyle/>
          <a:p>
            <a:r>
              <a:rPr lang="en-US" sz="4800" dirty="0">
                <a:solidFill>
                  <a:schemeClr val="bg1"/>
                </a:solidFill>
                <a:latin typeface="Avenir Medium" panose="02000503020000020003" pitchFamily="2" charset="0"/>
                <a:ea typeface="+mj-ea"/>
                <a:cs typeface="+mj-cs"/>
              </a:rPr>
              <a:t>Thank you for listening!</a:t>
            </a:r>
          </a:p>
          <a:p>
            <a:endParaRPr lang="en-US" dirty="0">
              <a:latin typeface="Avenir Medium" panose="02000503020000020003" pitchFamily="2" charset="0"/>
              <a:ea typeface="+mj-ea"/>
              <a:cs typeface="+mj-cs"/>
            </a:endParaRPr>
          </a:p>
          <a:p>
            <a:pPr algn="l"/>
            <a:endParaRPr lang="en-US" dirty="0">
              <a:latin typeface="Avenir Medium" panose="02000503020000020003" pitchFamily="2" charset="0"/>
              <a:ea typeface="+mj-ea"/>
              <a:cs typeface="+mj-cs"/>
            </a:endParaRPr>
          </a:p>
          <a:p>
            <a:pPr algn="l"/>
            <a:endParaRPr lang="en-US" dirty="0">
              <a:latin typeface="Avenir Medium" panose="02000503020000020003" pitchFamily="2" charset="0"/>
              <a:ea typeface="+mj-ea"/>
              <a:cs typeface="+mj-cs"/>
            </a:endParaRPr>
          </a:p>
          <a:p>
            <a:pPr algn="r"/>
            <a:r>
              <a:rPr lang="en-US" b="1" dirty="0">
                <a:solidFill>
                  <a:srgbClr val="FFC000"/>
                </a:solidFill>
                <a:latin typeface="Avenir Medium" panose="02000503020000020003" pitchFamily="2" charset="0"/>
                <a:ea typeface="+mj-ea"/>
                <a:cs typeface="+mj-cs"/>
              </a:rPr>
              <a:t>Tim Meehan</a:t>
            </a:r>
          </a:p>
          <a:p>
            <a:pPr algn="r"/>
            <a:r>
              <a:rPr lang="en-US" b="1" dirty="0" err="1">
                <a:solidFill>
                  <a:srgbClr val="FFC000"/>
                </a:solidFill>
                <a:latin typeface="Avenir Medium" panose="02000503020000020003" pitchFamily="2" charset="0"/>
                <a:ea typeface="+mj-ea"/>
                <a:cs typeface="+mj-cs"/>
              </a:rPr>
              <a:t>timeehan@gmail.com</a:t>
            </a:r>
            <a:endParaRPr lang="en-US" b="1" dirty="0">
              <a:solidFill>
                <a:srgbClr val="FFC000"/>
              </a:solidFill>
              <a:latin typeface="Avenir Medium" panose="02000503020000020003" pitchFamily="2" charset="0"/>
              <a:ea typeface="+mj-ea"/>
              <a:cs typeface="+mj-cs"/>
            </a:endParaRPr>
          </a:p>
          <a:p>
            <a:pPr algn="r"/>
            <a:r>
              <a:rPr lang="en-US" b="1" dirty="0">
                <a:solidFill>
                  <a:srgbClr val="FFC000"/>
                </a:solidFill>
                <a:latin typeface="Avenir Medium" panose="02000503020000020003" pitchFamily="2" charset="0"/>
                <a:ea typeface="+mj-ea"/>
                <a:cs typeface="+mj-cs"/>
              </a:rPr>
              <a:t>in/</a:t>
            </a:r>
            <a:r>
              <a:rPr lang="en-US" b="1" dirty="0" err="1">
                <a:solidFill>
                  <a:srgbClr val="FFC000"/>
                </a:solidFill>
                <a:latin typeface="Avenir Medium" panose="02000503020000020003" pitchFamily="2" charset="0"/>
                <a:ea typeface="+mj-ea"/>
                <a:cs typeface="+mj-cs"/>
              </a:rPr>
              <a:t>tim-meehan</a:t>
            </a:r>
            <a:endParaRPr lang="en-US" b="1" dirty="0">
              <a:solidFill>
                <a:srgbClr val="FFC000"/>
              </a:solidFill>
              <a:latin typeface="Avenir Medium" panose="02000503020000020003" pitchFamily="2" charset="0"/>
              <a:ea typeface="+mj-ea"/>
              <a:cs typeface="+mj-cs"/>
            </a:endParaRPr>
          </a:p>
        </p:txBody>
      </p:sp>
    </p:spTree>
    <p:extLst>
      <p:ext uri="{BB962C8B-B14F-4D97-AF65-F5344CB8AC3E}">
        <p14:creationId xmlns:p14="http://schemas.microsoft.com/office/powerpoint/2010/main" val="3384271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10386</TotalTime>
  <Words>817</Words>
  <Application>Microsoft Macintosh PowerPoint</Application>
  <PresentationFormat>Widescreen</PresentationFormat>
  <Paragraphs>94</Paragraphs>
  <Slides>10</Slides>
  <Notes>7</Notes>
  <HiddenSlides>1</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Avenir Medium</vt:lpstr>
      <vt:lpstr>Avenir Roman</vt:lpstr>
      <vt:lpstr>Calibri</vt:lpstr>
      <vt:lpstr>Calibri Light</vt:lpstr>
      <vt:lpstr>Office Theme</vt:lpstr>
      <vt:lpstr>Generating Ambient Music From Raw Audio Using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Meehan</dc:creator>
  <cp:lastModifiedBy>Timothy Meehan</cp:lastModifiedBy>
  <cp:revision>214</cp:revision>
  <dcterms:created xsi:type="dcterms:W3CDTF">2019-08-22T02:15:55Z</dcterms:created>
  <dcterms:modified xsi:type="dcterms:W3CDTF">2019-09-19T16:57:04Z</dcterms:modified>
</cp:coreProperties>
</file>